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5" r:id="rId3"/>
    <p:sldId id="257" r:id="rId4"/>
    <p:sldId id="258" r:id="rId5"/>
    <p:sldId id="259" r:id="rId6"/>
    <p:sldId id="260" r:id="rId7"/>
    <p:sldId id="261" r:id="rId8"/>
    <p:sldId id="262" r:id="rId9"/>
    <p:sldId id="263" r:id="rId10"/>
    <p:sldId id="264" r:id="rId11"/>
    <p:sldId id="266" r:id="rId12"/>
    <p:sldId id="267" r:id="rId13"/>
    <p:sldId id="273" r:id="rId14"/>
    <p:sldId id="268" r:id="rId15"/>
    <p:sldId id="274" r:id="rId16"/>
    <p:sldId id="269" r:id="rId17"/>
    <p:sldId id="270" r:id="rId18"/>
    <p:sldId id="275" r:id="rId19"/>
    <p:sldId id="271"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Brunt" initials="CB" lastIdx="1" clrIdx="0">
    <p:extLst>
      <p:ext uri="{19B8F6BF-5375-455C-9EA6-DF929625EA0E}">
        <p15:presenceInfo xmlns:p15="http://schemas.microsoft.com/office/powerpoint/2012/main" userId="4c6b77d5fca0cc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04000"/>
    <a:srgbClr val="2E5400"/>
    <a:srgbClr val="4E8F00"/>
    <a:srgbClr val="368F3F"/>
    <a:srgbClr val="FFC11B"/>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17" autoAdjust="0"/>
    <p:restoredTop sz="96327"/>
  </p:normalViewPr>
  <p:slideViewPr>
    <p:cSldViewPr snapToGrid="0" showGuides="1">
      <p:cViewPr>
        <p:scale>
          <a:sx n="105" d="100"/>
          <a:sy n="105" d="100"/>
        </p:scale>
        <p:origin x="3432" y="8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551E8-2591-D944-80FD-E935912783A2}" type="datetimeFigureOut">
              <a:rPr lang="en-GB" smtClean="0"/>
              <a:t>03/07/2023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C36875-C869-DE4E-9C94-370E4490A255}" type="slidenum">
              <a:rPr lang="en-GB" smtClean="0"/>
              <a:t>‹#›</a:t>
            </a:fld>
            <a:endParaRPr lang="en-GB"/>
          </a:p>
        </p:txBody>
      </p:sp>
    </p:spTree>
    <p:extLst>
      <p:ext uri="{BB962C8B-B14F-4D97-AF65-F5344CB8AC3E}">
        <p14:creationId xmlns:p14="http://schemas.microsoft.com/office/powerpoint/2010/main" val="359507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8" name="Picture 7">
            <a:extLst>
              <a:ext uri="{FF2B5EF4-FFF2-40B4-BE49-F238E27FC236}">
                <a16:creationId xmlns:a16="http://schemas.microsoft.com/office/drawing/2014/main" id="{B5B4DBD8-386C-7747-C402-17F2A7108A9E}"/>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339516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853680"/>
            <a:ext cx="1347095" cy="1347095"/>
          </a:xfrm>
          <a:prstGeom prst="rect">
            <a:avLst/>
          </a:prstGeom>
        </p:spPr>
      </p:pic>
    </p:spTree>
    <p:extLst>
      <p:ext uri="{BB962C8B-B14F-4D97-AF65-F5344CB8AC3E}">
        <p14:creationId xmlns:p14="http://schemas.microsoft.com/office/powerpoint/2010/main" val="395637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F85E12C7-ACF7-7EF5-DF1A-30433E29302A}"/>
              </a:ext>
            </a:extLst>
          </p:cNvPr>
          <p:cNvPicPr>
            <a:picLocks noChangeAspect="1"/>
          </p:cNvPicPr>
          <p:nvPr userDrawn="1"/>
        </p:nvPicPr>
        <p:blipFill>
          <a:blip r:embed="rId3"/>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265444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9193C751-D3D3-8744-BBE4-FB031A10FFFF}" type="datetime1">
              <a:rPr lang="en-GB" smtClean="0"/>
              <a:t>03/07/2023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7" name="Text Placeholder 7">
            <a:extLst>
              <a:ext uri="{FF2B5EF4-FFF2-40B4-BE49-F238E27FC236}">
                <a16:creationId xmlns:a16="http://schemas.microsoft.com/office/drawing/2014/main" id="{2834B86E-6ABB-D89A-3CED-2B69576CD923}"/>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777462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ly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6CBC118-4A4F-0240-87CA-9A77E4E85DF6}" type="datetime1">
              <a:rPr lang="en-GB" smtClean="0"/>
              <a:t>03/07/2023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 Placeholder 7">
            <a:extLst>
              <a:ext uri="{FF2B5EF4-FFF2-40B4-BE49-F238E27FC236}">
                <a16:creationId xmlns:a16="http://schemas.microsoft.com/office/drawing/2014/main" id="{D970BA7A-E886-D343-B167-2C166D3A216F}"/>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399584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mp; image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03/07/2023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545AEB1F-0086-F761-7ACA-FA0F8FC1A1D1}"/>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55969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mp; image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03/07/2023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2570269" cy="2699234"/>
          </a:xfrm>
        </p:spPr>
        <p:txBody>
          <a:bodyPr anchor="t" anchorCtr="0"/>
          <a:lstStyle>
            <a:lvl1pPr algn="ctr">
              <a:defRPr/>
            </a:lvl1pPr>
          </a:lstStyle>
          <a:p>
            <a:endParaRPr lang="en-GB"/>
          </a:p>
        </p:txBody>
      </p:sp>
      <p:sp>
        <p:nvSpPr>
          <p:cNvPr id="9" name="Picture Placeholder 13">
            <a:extLst>
              <a:ext uri="{FF2B5EF4-FFF2-40B4-BE49-F238E27FC236}">
                <a16:creationId xmlns:a16="http://schemas.microsoft.com/office/drawing/2014/main" id="{ABA4E697-F251-CEC5-AF67-E9705351CB87}"/>
              </a:ext>
            </a:extLst>
          </p:cNvPr>
          <p:cNvSpPr>
            <a:spLocks noGrp="1"/>
          </p:cNvSpPr>
          <p:nvPr>
            <p:ph type="pic" sz="quarter" idx="16"/>
          </p:nvPr>
        </p:nvSpPr>
        <p:spPr>
          <a:xfrm>
            <a:off x="9034356" y="644525"/>
            <a:ext cx="2570269" cy="2021183"/>
          </a:xfrm>
        </p:spPr>
        <p:txBody>
          <a:bodyPr anchor="t" anchorCtr="0"/>
          <a:lstStyle>
            <a:lvl1pPr algn="ctr">
              <a:defRPr/>
            </a:lvl1pPr>
          </a:lstStyle>
          <a:p>
            <a:endParaRPr lang="en-GB"/>
          </a:p>
        </p:txBody>
      </p:sp>
      <p:sp>
        <p:nvSpPr>
          <p:cNvPr id="12" name="Picture Placeholder 13">
            <a:extLst>
              <a:ext uri="{FF2B5EF4-FFF2-40B4-BE49-F238E27FC236}">
                <a16:creationId xmlns:a16="http://schemas.microsoft.com/office/drawing/2014/main" id="{34F858D2-EAFD-03BC-4AD5-B2E2979A97A0}"/>
              </a:ext>
            </a:extLst>
          </p:cNvPr>
          <p:cNvSpPr>
            <a:spLocks noGrp="1"/>
          </p:cNvSpPr>
          <p:nvPr>
            <p:ph type="pic" sz="quarter" idx="17"/>
          </p:nvPr>
        </p:nvSpPr>
        <p:spPr>
          <a:xfrm>
            <a:off x="9034356" y="2836257"/>
            <a:ext cx="2570269" cy="3159297"/>
          </a:xfrm>
        </p:spPr>
        <p:txBody>
          <a:bodyPr anchor="t" anchorCtr="0"/>
          <a:lstStyle>
            <a:lvl1pPr algn="ctr">
              <a:defRPr/>
            </a:lvl1pPr>
          </a:lstStyle>
          <a:p>
            <a:endParaRPr lang="en-GB"/>
          </a:p>
        </p:txBody>
      </p:sp>
      <p:sp>
        <p:nvSpPr>
          <p:cNvPr id="13" name="Picture Placeholder 13">
            <a:extLst>
              <a:ext uri="{FF2B5EF4-FFF2-40B4-BE49-F238E27FC236}">
                <a16:creationId xmlns:a16="http://schemas.microsoft.com/office/drawing/2014/main" id="{E57DD1B6-33DD-0CD6-28EB-1B379163BE52}"/>
              </a:ext>
            </a:extLst>
          </p:cNvPr>
          <p:cNvSpPr>
            <a:spLocks noGrp="1"/>
          </p:cNvSpPr>
          <p:nvPr>
            <p:ph type="pic" sz="quarter" idx="18"/>
          </p:nvPr>
        </p:nvSpPr>
        <p:spPr>
          <a:xfrm>
            <a:off x="6275388" y="3514242"/>
            <a:ext cx="2570269" cy="2481312"/>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FACC5B44-4A75-8626-30B9-4F5637C67A31}"/>
              </a:ext>
            </a:extLst>
          </p:cNvPr>
          <p:cNvSpPr>
            <a:spLocks noGrp="1"/>
          </p:cNvSpPr>
          <p:nvPr>
            <p:ph type="body" sz="quarter" idx="19"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898661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mp; image option 3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A03E0A5-EAE5-4542-9F39-36B4F9D63FBA}" type="datetime1">
              <a:rPr lang="en-GB" smtClean="0"/>
              <a:t>03/07/2023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 Placeholder 7">
            <a:extLst>
              <a:ext uri="{FF2B5EF4-FFF2-40B4-BE49-F238E27FC236}">
                <a16:creationId xmlns:a16="http://schemas.microsoft.com/office/drawing/2014/main" id="{D3AC4C21-E6B8-8C88-856C-DE99691AD08C}"/>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023690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only option 1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91DB3B-1FA0-25EA-5A02-5BC68124D03C}"/>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B5E9973-CE18-4BF3-0F7D-111DB3AABAE1}"/>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08221489-9F07-744E-8CD9-921C2C251C9C}" type="datetime1">
              <a:rPr lang="en-GB" smtClean="0"/>
              <a:t>03/07/2023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pic>
        <p:nvPicPr>
          <p:cNvPr id="13" name="Picture 12" descr="Background pattern&#10;&#10;Description automatically generated">
            <a:extLst>
              <a:ext uri="{FF2B5EF4-FFF2-40B4-BE49-F238E27FC236}">
                <a16:creationId xmlns:a16="http://schemas.microsoft.com/office/drawing/2014/main" id="{FA93BAD5-924D-165D-2FE0-08F3E6DF35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7" name="TextBox 6">
            <a:extLst>
              <a:ext uri="{FF2B5EF4-FFF2-40B4-BE49-F238E27FC236}">
                <a16:creationId xmlns:a16="http://schemas.microsoft.com/office/drawing/2014/main" id="{C7232A49-3370-20EE-4666-10F01D622E9B}"/>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11" name="Text Placeholder 7">
            <a:extLst>
              <a:ext uri="{FF2B5EF4-FFF2-40B4-BE49-F238E27FC236}">
                <a16:creationId xmlns:a16="http://schemas.microsoft.com/office/drawing/2014/main" id="{11244971-CEDE-D4D2-9C67-6E8C2710FFAD}"/>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958871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only option 2 -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BC809C-14C9-7B5A-BD5C-F60B8DBDDBD2}"/>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A4B709C-CED0-0678-2880-7A2C87D0FCA2}"/>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E6763B7B-9DD3-CF27-8FBA-2FD58308F8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FCEFDFD4-84BD-F44A-AE90-8F322F4BF773}" type="datetime1">
              <a:rPr lang="en-GB" smtClean="0"/>
              <a:t>03/07/2023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Box 6">
            <a:extLst>
              <a:ext uri="{FF2B5EF4-FFF2-40B4-BE49-F238E27FC236}">
                <a16:creationId xmlns:a16="http://schemas.microsoft.com/office/drawing/2014/main" id="{E9F6CBA5-7162-26DC-2789-DE7AB432766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8" name="Text Placeholder 7">
            <a:extLst>
              <a:ext uri="{FF2B5EF4-FFF2-40B4-BE49-F238E27FC236}">
                <a16:creationId xmlns:a16="http://schemas.microsoft.com/office/drawing/2014/main" id="{D15C5C3A-8344-3B7A-BE4F-20587D42972D}"/>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64090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1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87FE4-9E5B-9EA2-530B-E772CFFE39C7}"/>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E6DDF2B-65AC-B331-83F6-E65FECB8A55D}"/>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76857F1B-F648-24CD-1EA4-C2AC118A38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D3354D4-14D5-A741-ADE4-9AD56A8E14B9}" type="datetime1">
              <a:rPr lang="en-GB" smtClean="0"/>
              <a:t>03/07/2023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Box 2">
            <a:extLst>
              <a:ext uri="{FF2B5EF4-FFF2-40B4-BE49-F238E27FC236}">
                <a16:creationId xmlns:a16="http://schemas.microsoft.com/office/drawing/2014/main" id="{4E826645-B243-92FE-33E9-50F487C7385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ED090F6A-2A0D-B829-542C-60372D852259}"/>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4197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RE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59231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2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CBBBD8D-8B01-3976-F381-B6E3D1F6D5AA}"/>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48032DCE-7DF5-9D1B-4FE8-1B78D79D5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3556921-25A7-DE49-B701-BD669C6E5AF0}" type="datetime1">
              <a:rPr lang="en-GB" smtClean="0"/>
              <a:t>03/07/2023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520B1E12-D10C-9AEC-A04C-3D6F61C49728}"/>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7184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No Brand Footer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25209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No Brand Footer - Red">
    <p:bg>
      <p:bgPr>
        <a:solidFill>
          <a:srgbClr val="C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152843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No Brand Footer - Blue">
    <p:bg>
      <p:bgPr>
        <a:solidFill>
          <a:srgbClr val="0070C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205843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_No Brand Footer - Green">
    <p:bg>
      <p:bgPr>
        <a:solidFill>
          <a:srgbClr val="368F3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2501437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4128896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No Brand Footer - Purple">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4048318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No Brand Footer - Black">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cxnSp>
        <p:nvCxnSpPr>
          <p:cNvPr id="5" name="Straight Connector 4">
            <a:extLst>
              <a:ext uri="{FF2B5EF4-FFF2-40B4-BE49-F238E27FC236}">
                <a16:creationId xmlns:a16="http://schemas.microsoft.com/office/drawing/2014/main" id="{CCAB07FA-96AD-2713-E14A-84E2FCB1F8F2}"/>
              </a:ext>
            </a:extLst>
          </p:cNvPr>
          <p:cNvCxnSpPr/>
          <p:nvPr userDrawn="1"/>
        </p:nvCxnSpPr>
        <p:spPr>
          <a:xfrm>
            <a:off x="0" y="6181273"/>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8902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6_No Brand Footer - Grey">
    <p:bg>
      <p:bgPr>
        <a:solidFill>
          <a:schemeClr val="bg1">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33450263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My intro slide">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621441-7FAF-AAD7-6496-75A68396591B}"/>
              </a:ext>
            </a:extLst>
          </p:cNvPr>
          <p:cNvSpPr/>
          <p:nvPr userDrawn="1"/>
        </p:nvSpPr>
        <p:spPr>
          <a:xfrm>
            <a:off x="4897586" y="2669466"/>
            <a:ext cx="6479947" cy="1274195"/>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sz="2400" dirty="0">
                <a:solidFill>
                  <a:schemeClr val="bg1"/>
                </a:solidFill>
                <a:latin typeface="Trebuchet MS" panose="020B0703020202090204" pitchFamily="34" charset="0"/>
              </a:rPr>
              <a:t>Course Leader </a:t>
            </a:r>
          </a:p>
          <a:p>
            <a:pPr algn="l">
              <a:lnSpc>
                <a:spcPct val="110000"/>
              </a:lnSpc>
            </a:pPr>
            <a:r>
              <a:rPr lang="en-GB" sz="2400" b="0" i="0" dirty="0">
                <a:solidFill>
                  <a:schemeClr val="bg1"/>
                </a:solidFill>
                <a:effectLst/>
                <a:latin typeface="Trebuchet MS" panose="020B0703020202090204" pitchFamily="34" charset="0"/>
              </a:rPr>
              <a:t>Computing -Science &amp; Engineering Dept</a:t>
            </a:r>
            <a:endParaRPr lang="en-US" sz="2400" b="0" i="0" dirty="0">
              <a:solidFill>
                <a:schemeClr val="bg1"/>
              </a:solidFill>
              <a:latin typeface="Trebuchet MS" panose="020B0703020202090204" pitchFamily="34" charset="0"/>
            </a:endParaRPr>
          </a:p>
          <a:p>
            <a:pPr algn="l"/>
            <a:r>
              <a:rPr lang="en-US" sz="2400" b="0" i="0" dirty="0" err="1">
                <a:solidFill>
                  <a:schemeClr val="bg1"/>
                </a:solidFill>
                <a:latin typeface="Trebuchet MS" panose="020B0703020202090204" pitchFamily="34" charset="0"/>
              </a:rPr>
              <a:t>Solent</a:t>
            </a:r>
            <a:r>
              <a:rPr lang="en-US" sz="2400" b="0" i="0" dirty="0">
                <a:solidFill>
                  <a:schemeClr val="bg1"/>
                </a:solidFill>
                <a:latin typeface="Trebuchet MS" panose="020B0703020202090204" pitchFamily="34" charset="0"/>
              </a:rPr>
              <a:t> University – Southampton UK</a:t>
            </a:r>
          </a:p>
        </p:txBody>
      </p:sp>
      <p:sp>
        <p:nvSpPr>
          <p:cNvPr id="5" name="Rectangle 4">
            <a:extLst>
              <a:ext uri="{FF2B5EF4-FFF2-40B4-BE49-F238E27FC236}">
                <a16:creationId xmlns:a16="http://schemas.microsoft.com/office/drawing/2014/main" id="{5794DBA4-D6B7-BADD-BD13-FEB8B42F745D}"/>
              </a:ext>
            </a:extLst>
          </p:cNvPr>
          <p:cNvSpPr/>
          <p:nvPr userDrawn="1"/>
        </p:nvSpPr>
        <p:spPr>
          <a:xfrm>
            <a:off x="4926527" y="1492412"/>
            <a:ext cx="4095288" cy="1015663"/>
          </a:xfrm>
          <a:prstGeom prst="rect">
            <a:avLst/>
          </a:prstGeom>
        </p:spPr>
        <p:txBody>
          <a:bodyPr wrap="none">
            <a:spAutoFit/>
          </a:bodyPr>
          <a:lstStyle/>
          <a:p>
            <a:r>
              <a:rPr lang="en-US" sz="6000" dirty="0">
                <a:solidFill>
                  <a:schemeClr val="bg1"/>
                </a:solidFill>
                <a:latin typeface="Trebuchet MS" panose="020B0703020202090204" pitchFamily="34" charset="0"/>
              </a:rPr>
              <a:t>Martin Reid</a:t>
            </a:r>
            <a:endParaRPr lang="en-US" sz="6000" dirty="0"/>
          </a:p>
        </p:txBody>
      </p:sp>
      <p:pic>
        <p:nvPicPr>
          <p:cNvPr id="6" name="Picture Placeholder 19">
            <a:extLst>
              <a:ext uri="{FF2B5EF4-FFF2-40B4-BE49-F238E27FC236}">
                <a16:creationId xmlns:a16="http://schemas.microsoft.com/office/drawing/2014/main" id="{9119F979-3B26-E307-2A4B-FE4DB9F09E4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1647067" y="1448173"/>
            <a:ext cx="2860686" cy="2832802"/>
          </a:xfrm>
          <a:prstGeom prst="ellipse">
            <a:avLst/>
          </a:prstGeom>
          <a:ln w="57150">
            <a:solidFill>
              <a:srgbClr val="FFFFFF"/>
            </a:solidFill>
          </a:ln>
        </p:spPr>
      </p:pic>
      <p:sp>
        <p:nvSpPr>
          <p:cNvPr id="7" name="TextBox 6">
            <a:extLst>
              <a:ext uri="{FF2B5EF4-FFF2-40B4-BE49-F238E27FC236}">
                <a16:creationId xmlns:a16="http://schemas.microsoft.com/office/drawing/2014/main" id="{D1AC5FC4-C8F0-CBD1-E5AA-931E8ED40614}"/>
              </a:ext>
            </a:extLst>
          </p:cNvPr>
          <p:cNvSpPr txBox="1"/>
          <p:nvPr userDrawn="1"/>
        </p:nvSpPr>
        <p:spPr>
          <a:xfrm>
            <a:off x="457348" y="6099348"/>
            <a:ext cx="4917847" cy="308546"/>
          </a:xfrm>
          <a:prstGeom prst="rect">
            <a:avLst/>
          </a:prstGeom>
          <a:noFill/>
        </p:spPr>
        <p:txBody>
          <a:bodyPr wrap="square" lIns="0" tIns="0" rIns="0" bIns="0" rtlCol="0">
            <a:spAutoFit/>
          </a:bodyPr>
          <a:lstStyle/>
          <a:p>
            <a:r>
              <a:rPr lang="en-US" sz="2005" dirty="0">
                <a:solidFill>
                  <a:schemeClr val="bg1"/>
                </a:solidFill>
              </a:rPr>
              <a:t>Twitter: @WebDevSolent</a:t>
            </a:r>
          </a:p>
        </p:txBody>
      </p:sp>
      <p:sp>
        <p:nvSpPr>
          <p:cNvPr id="10" name="TextBox 9">
            <a:extLst>
              <a:ext uri="{FF2B5EF4-FFF2-40B4-BE49-F238E27FC236}">
                <a16:creationId xmlns:a16="http://schemas.microsoft.com/office/drawing/2014/main" id="{F3C176B1-AB1E-C2FF-F937-1F5D7B010E8D}"/>
              </a:ext>
            </a:extLst>
          </p:cNvPr>
          <p:cNvSpPr txBox="1"/>
          <p:nvPr userDrawn="1"/>
        </p:nvSpPr>
        <p:spPr>
          <a:xfrm>
            <a:off x="8873966" y="6038562"/>
            <a:ext cx="2860686" cy="369332"/>
          </a:xfrm>
          <a:prstGeom prst="rect">
            <a:avLst/>
          </a:prstGeom>
          <a:noFill/>
        </p:spPr>
        <p:txBody>
          <a:bodyPr wrap="square">
            <a:spAutoFit/>
          </a:bodyPr>
          <a:lstStyle/>
          <a:p>
            <a:r>
              <a:rPr lang="en-GB" sz="1800" dirty="0" err="1">
                <a:solidFill>
                  <a:schemeClr val="bg1"/>
                </a:solidFill>
                <a:latin typeface="Trebuchet MS" panose="020B0703020202090204" pitchFamily="34" charset="0"/>
              </a:rPr>
              <a:t>martin.reid@solent.ac.uk</a:t>
            </a:r>
            <a:endParaRPr lang="en-GB" sz="18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218665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 No Brand BLUE">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9646203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C88E99-F8EF-3013-E970-F58E43F7E7D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1436766"/>
            <a:ext cx="8727484"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2756905"/>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subtitle style</a:t>
            </a:r>
            <a:endParaRPr lang="en-GB" dirty="0"/>
          </a:p>
        </p:txBody>
      </p:sp>
      <p:sp>
        <p:nvSpPr>
          <p:cNvPr id="8" name="Text Placeholder 7">
            <a:extLst>
              <a:ext uri="{FF2B5EF4-FFF2-40B4-BE49-F238E27FC236}">
                <a16:creationId xmlns:a16="http://schemas.microsoft.com/office/drawing/2014/main" id="{F714B4D2-474F-F4AE-88C5-189E5B552E91}"/>
              </a:ext>
            </a:extLst>
          </p:cNvPr>
          <p:cNvSpPr>
            <a:spLocks noGrp="1"/>
          </p:cNvSpPr>
          <p:nvPr>
            <p:ph type="body" sz="quarter" idx="10" hasCustomPrompt="1"/>
          </p:nvPr>
        </p:nvSpPr>
        <p:spPr>
          <a:xfrm>
            <a:off x="8628041" y="5792732"/>
            <a:ext cx="2976584" cy="532143"/>
          </a:xfrm>
        </p:spPr>
        <p:txBody>
          <a:bodyPr/>
          <a:lstStyle>
            <a:lvl1pPr>
              <a:lnSpc>
                <a:spcPct val="100000"/>
              </a:lnSpc>
              <a:defRPr sz="1500" b="1">
                <a:solidFill>
                  <a:schemeClr val="bg1"/>
                </a:solidFill>
              </a:defRPr>
            </a:lvl1pPr>
          </a:lstStyle>
          <a:p>
            <a:pPr lvl="0"/>
            <a:r>
              <a:rPr lang="en-GB" dirty="0"/>
              <a:t>Extra information</a:t>
            </a:r>
          </a:p>
        </p:txBody>
      </p:sp>
    </p:spTree>
    <p:extLst>
      <p:ext uri="{BB962C8B-B14F-4D97-AF65-F5344CB8AC3E}">
        <p14:creationId xmlns:p14="http://schemas.microsoft.com/office/powerpoint/2010/main" val="3611374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8034880" cy="1199236"/>
          </a:xfrm>
        </p:spPr>
        <p:txBody>
          <a:bodyPr anchor="t" anchorCtr="0"/>
          <a:lstStyle>
            <a:lvl1pPr algn="l">
              <a:lnSpc>
                <a:spcPct val="75000"/>
              </a:lnSpc>
              <a:defRPr sz="5000" b="1">
                <a:solidFill>
                  <a:schemeClr val="tx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8034880" cy="979242"/>
          </a:xfrm>
          <a:prstGeom prst="rect">
            <a:avLst/>
          </a:prstGeom>
        </p:spPr>
        <p:txBody>
          <a:bodyPr/>
          <a:lstStyle>
            <a:lvl1pPr marL="0" indent="0" algn="l">
              <a:lnSpc>
                <a:spcPct val="75000"/>
              </a:lnSpc>
              <a:spcAft>
                <a:spcPts val="750"/>
              </a:spcAft>
              <a:buNone/>
              <a:defRPr sz="4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1077301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6328847"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6328847" cy="979242"/>
          </a:xfrm>
          <a:prstGeom prst="rect">
            <a:avLst/>
          </a:prstGeom>
        </p:spPr>
        <p:txBody>
          <a:bodyPr/>
          <a:lstStyle>
            <a:lvl1pPr marL="0" indent="0" algn="l">
              <a:lnSpc>
                <a:spcPct val="75000"/>
              </a:lnSpc>
              <a:spcAft>
                <a:spcPts val="750"/>
              </a:spcAft>
              <a:buNone/>
              <a:defRPr sz="4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0828869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87375" y="962212"/>
            <a:ext cx="6829425" cy="1422398"/>
          </a:xfrm>
        </p:spPr>
        <p:txBody>
          <a:bodyPr anchor="t" anchorCtr="0"/>
          <a:lstStyle>
            <a:lvl1pPr algn="l">
              <a:lnSpc>
                <a:spcPct val="75000"/>
              </a:lnSpc>
              <a:defRPr sz="6000" b="1">
                <a:solidFill>
                  <a:schemeClr val="bg1"/>
                </a:solidFill>
              </a:defRPr>
            </a:lvl1pPr>
          </a:lstStyle>
          <a:p>
            <a:r>
              <a:rPr lang="en-US" dirty="0"/>
              <a:t>Thank you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6284514" y="4661913"/>
            <a:ext cx="5329239" cy="353291"/>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Thank you subtitle style</a:t>
            </a:r>
            <a:endParaRPr lang="en-GB" dirty="0"/>
          </a:p>
        </p:txBody>
      </p:sp>
      <p:sp>
        <p:nvSpPr>
          <p:cNvPr id="7" name="Text Placeholder 4">
            <a:extLst>
              <a:ext uri="{FF2B5EF4-FFF2-40B4-BE49-F238E27FC236}">
                <a16:creationId xmlns:a16="http://schemas.microsoft.com/office/drawing/2014/main" id="{6A9AA5C3-C65F-1351-5CA8-19B996DA4147}"/>
              </a:ext>
            </a:extLst>
          </p:cNvPr>
          <p:cNvSpPr>
            <a:spLocks noGrp="1"/>
          </p:cNvSpPr>
          <p:nvPr>
            <p:ph type="body" sz="quarter" idx="12" hasCustomPrompt="1"/>
          </p:nvPr>
        </p:nvSpPr>
        <p:spPr>
          <a:xfrm>
            <a:off x="6275388" y="5015204"/>
            <a:ext cx="2487502" cy="257836"/>
          </a:xfrm>
        </p:spPr>
        <p:txBody>
          <a:bodyPr/>
          <a:lstStyle>
            <a:lvl1pPr>
              <a:defRPr b="1">
                <a:solidFill>
                  <a:schemeClr val="bg1"/>
                </a:solidFill>
              </a:defRPr>
            </a:lvl1pPr>
            <a:lvl2pPr marL="0" indent="0">
              <a:buNone/>
              <a:defRPr/>
            </a:lvl2pPr>
          </a:lstStyle>
          <a:p>
            <a:pPr lvl="0"/>
            <a:r>
              <a:rPr lang="en-GB" dirty="0"/>
              <a:t>Contact 1 Name</a:t>
            </a:r>
          </a:p>
        </p:txBody>
      </p:sp>
      <p:sp>
        <p:nvSpPr>
          <p:cNvPr id="10" name="Text Placeholder 4">
            <a:extLst>
              <a:ext uri="{FF2B5EF4-FFF2-40B4-BE49-F238E27FC236}">
                <a16:creationId xmlns:a16="http://schemas.microsoft.com/office/drawing/2014/main" id="{41703BA3-4425-FF33-1E2B-0EBBDF0EEF85}"/>
              </a:ext>
            </a:extLst>
          </p:cNvPr>
          <p:cNvSpPr>
            <a:spLocks noGrp="1"/>
          </p:cNvSpPr>
          <p:nvPr>
            <p:ph type="body" sz="quarter" idx="13" hasCustomPrompt="1"/>
          </p:nvPr>
        </p:nvSpPr>
        <p:spPr>
          <a:xfrm>
            <a:off x="6277436" y="5273040"/>
            <a:ext cx="2487502" cy="1048674"/>
          </a:xfrm>
        </p:spPr>
        <p:txBody>
          <a:bodyPr/>
          <a:lstStyle>
            <a:lvl1pPr>
              <a:defRPr>
                <a:solidFill>
                  <a:schemeClr val="bg1"/>
                </a:solidFill>
              </a:defRPr>
            </a:lvl1pPr>
            <a:lvl2pPr marL="0" indent="0">
              <a:buNone/>
              <a:defRPr/>
            </a:lvl2pPr>
          </a:lstStyle>
          <a:p>
            <a:pPr lvl="0"/>
            <a:r>
              <a:rPr lang="en-GB" dirty="0"/>
              <a:t>Contact 1</a:t>
            </a:r>
          </a:p>
        </p:txBody>
      </p:sp>
      <p:sp>
        <p:nvSpPr>
          <p:cNvPr id="14" name="Text Placeholder 4">
            <a:extLst>
              <a:ext uri="{FF2B5EF4-FFF2-40B4-BE49-F238E27FC236}">
                <a16:creationId xmlns:a16="http://schemas.microsoft.com/office/drawing/2014/main" id="{1997E1FF-22F9-6306-924F-AB87FCF2351C}"/>
              </a:ext>
            </a:extLst>
          </p:cNvPr>
          <p:cNvSpPr>
            <a:spLocks noGrp="1"/>
          </p:cNvSpPr>
          <p:nvPr>
            <p:ph type="body" sz="quarter" idx="14" hasCustomPrompt="1"/>
          </p:nvPr>
        </p:nvSpPr>
        <p:spPr>
          <a:xfrm>
            <a:off x="9124203" y="5015204"/>
            <a:ext cx="2487502" cy="257836"/>
          </a:xfrm>
        </p:spPr>
        <p:txBody>
          <a:bodyPr/>
          <a:lstStyle>
            <a:lvl1pPr>
              <a:defRPr b="1">
                <a:solidFill>
                  <a:schemeClr val="bg1"/>
                </a:solidFill>
              </a:defRPr>
            </a:lvl1pPr>
            <a:lvl2pPr marL="0" indent="0">
              <a:buNone/>
              <a:defRPr/>
            </a:lvl2pPr>
          </a:lstStyle>
          <a:p>
            <a:pPr lvl="0"/>
            <a:r>
              <a:rPr lang="en-GB" dirty="0"/>
              <a:t>Contact 2 Name</a:t>
            </a:r>
          </a:p>
        </p:txBody>
      </p:sp>
      <p:sp>
        <p:nvSpPr>
          <p:cNvPr id="15" name="Text Placeholder 4">
            <a:extLst>
              <a:ext uri="{FF2B5EF4-FFF2-40B4-BE49-F238E27FC236}">
                <a16:creationId xmlns:a16="http://schemas.microsoft.com/office/drawing/2014/main" id="{482A1E1D-281A-637F-2BF7-C4202A2DD9CD}"/>
              </a:ext>
            </a:extLst>
          </p:cNvPr>
          <p:cNvSpPr>
            <a:spLocks noGrp="1"/>
          </p:cNvSpPr>
          <p:nvPr>
            <p:ph type="body" sz="quarter" idx="15" hasCustomPrompt="1"/>
          </p:nvPr>
        </p:nvSpPr>
        <p:spPr>
          <a:xfrm>
            <a:off x="9126251" y="5273040"/>
            <a:ext cx="2487502" cy="1048674"/>
          </a:xfrm>
        </p:spPr>
        <p:txBody>
          <a:bodyPr/>
          <a:lstStyle>
            <a:lvl1pPr>
              <a:defRPr>
                <a:solidFill>
                  <a:schemeClr val="bg1"/>
                </a:solidFill>
              </a:defRPr>
            </a:lvl1pPr>
            <a:lvl2pPr marL="0" indent="0">
              <a:buNone/>
              <a:defRPr/>
            </a:lvl2pPr>
          </a:lstStyle>
          <a:p>
            <a:pPr lvl="0"/>
            <a:r>
              <a:rPr lang="en-GB" dirty="0"/>
              <a:t>Contact 2</a:t>
            </a:r>
          </a:p>
        </p:txBody>
      </p:sp>
      <p:pic>
        <p:nvPicPr>
          <p:cNvPr id="5" name="Picture 4">
            <a:extLst>
              <a:ext uri="{FF2B5EF4-FFF2-40B4-BE49-F238E27FC236}">
                <a16:creationId xmlns:a16="http://schemas.microsoft.com/office/drawing/2014/main" id="{BFFEFCB5-FE10-4C01-1061-7F1B1F519DB0}"/>
              </a:ext>
            </a:extLst>
          </p:cNvPr>
          <p:cNvPicPr>
            <a:picLocks noChangeAspect="1"/>
          </p:cNvPicPr>
          <p:nvPr userDrawn="1"/>
        </p:nvPicPr>
        <p:blipFill>
          <a:blip r:embed="rId3"/>
          <a:stretch>
            <a:fillRect/>
          </a:stretch>
        </p:blipFill>
        <p:spPr>
          <a:xfrm>
            <a:off x="10257530" y="949512"/>
            <a:ext cx="1347095" cy="1347095"/>
          </a:xfrm>
          <a:prstGeom prst="rect">
            <a:avLst/>
          </a:prstGeom>
        </p:spPr>
      </p:pic>
    </p:spTree>
    <p:extLst>
      <p:ext uri="{BB962C8B-B14F-4D97-AF65-F5344CB8AC3E}">
        <p14:creationId xmlns:p14="http://schemas.microsoft.com/office/powerpoint/2010/main" val="359662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No Brand En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2681287" y="2333812"/>
            <a:ext cx="6829425" cy="1422398"/>
          </a:xfrm>
        </p:spPr>
        <p:txBody>
          <a:bodyPr anchor="t" anchorCtr="0"/>
          <a:lstStyle>
            <a:lvl1pPr algn="ctr">
              <a:lnSpc>
                <a:spcPct val="75000"/>
              </a:lnSpc>
              <a:defRPr sz="6000" b="1" i="0">
                <a:solidFill>
                  <a:schemeClr val="bg1"/>
                </a:solidFill>
                <a:latin typeface="Trebuchet MS" panose="020B0703020202090204" pitchFamily="34" charset="0"/>
              </a:defRPr>
            </a:lvl1pPr>
          </a:lstStyle>
          <a:p>
            <a:r>
              <a:rPr lang="en-US" dirty="0"/>
              <a:t>Thank you</a:t>
            </a:r>
            <a:endParaRPr lang="en-GB" dirty="0"/>
          </a:p>
        </p:txBody>
      </p:sp>
      <p:sp>
        <p:nvSpPr>
          <p:cNvPr id="4" name="Rectangle 3">
            <a:extLst>
              <a:ext uri="{FF2B5EF4-FFF2-40B4-BE49-F238E27FC236}">
                <a16:creationId xmlns:a16="http://schemas.microsoft.com/office/drawing/2014/main" id="{9FFE1EB5-7222-26E3-54FE-AD16F259F969}"/>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EDF91CA9-DBD4-D539-5DE6-B69F25404C0A}"/>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81778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 No Brand GREEN">
    <p:bg>
      <p:bgPr>
        <a:solidFill>
          <a:srgbClr val="2E5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487018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3_Title Slide - No Brand PURPLE">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112989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4_Title Slide - No Brand ORANGE">
    <p:bg>
      <p:bgPr>
        <a:solidFill>
          <a:srgbClr val="D04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461289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stretch>
            <a:fillRect/>
          </a:stretch>
        </p:blipFill>
        <p:spPr>
          <a:xfrm>
            <a:off x="10257530" y="441287"/>
            <a:ext cx="1347095" cy="1347095"/>
          </a:xfrm>
          <a:prstGeom prst="rect">
            <a:avLst/>
          </a:prstGeom>
        </p:spPr>
      </p:pic>
    </p:spTree>
    <p:extLst>
      <p:ext uri="{BB962C8B-B14F-4D97-AF65-F5344CB8AC3E}">
        <p14:creationId xmlns:p14="http://schemas.microsoft.com/office/powerpoint/2010/main" val="245739240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89650" cy="6858000"/>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accent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42063"/>
            <a:ext cx="1347095" cy="1347095"/>
          </a:xfrm>
          <a:prstGeom prst="rect">
            <a:avLst/>
          </a:prstGeom>
        </p:spPr>
      </p:pic>
    </p:spTree>
    <p:extLst>
      <p:ext uri="{BB962C8B-B14F-4D97-AF65-F5344CB8AC3E}">
        <p14:creationId xmlns:p14="http://schemas.microsoft.com/office/powerpoint/2010/main" val="3482073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229053484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DD68B7-F2DB-01D3-F29D-6D42411279D1}"/>
              </a:ext>
            </a:extLst>
          </p:cNvPr>
          <p:cNvSpPr/>
          <p:nvPr userDrawn="1"/>
        </p:nvSpPr>
        <p:spPr>
          <a:xfrm>
            <a:off x="0" y="6200775"/>
            <a:ext cx="12192000" cy="657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85664ED8-AD21-7E85-7432-8AAED036637C}"/>
              </a:ext>
            </a:extLst>
          </p:cNvPr>
          <p:cNvSpPr>
            <a:spLocks noGrp="1"/>
          </p:cNvSpPr>
          <p:nvPr>
            <p:ph type="title"/>
          </p:nvPr>
        </p:nvSpPr>
        <p:spPr>
          <a:xfrm>
            <a:off x="606552" y="643966"/>
            <a:ext cx="5310061" cy="1064064"/>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AD90EF4-9B4E-A23A-A98A-748E292D8DE3}"/>
              </a:ext>
            </a:extLst>
          </p:cNvPr>
          <p:cNvSpPr>
            <a:spLocks noGrp="1"/>
          </p:cNvSpPr>
          <p:nvPr>
            <p:ph type="dt" sz="half" idx="2"/>
          </p:nvPr>
        </p:nvSpPr>
        <p:spPr>
          <a:xfrm>
            <a:off x="4765675" y="6454630"/>
            <a:ext cx="726041" cy="190646"/>
          </a:xfrm>
          <a:prstGeom prst="rect">
            <a:avLst/>
          </a:prstGeom>
        </p:spPr>
        <p:txBody>
          <a:bodyPr vert="horz" lIns="0" tIns="0" rIns="0" bIns="0" rtlCol="0" anchor="t" anchorCtr="0"/>
          <a:lstStyle>
            <a:lvl1pPr algn="l">
              <a:defRPr sz="1000">
                <a:solidFill>
                  <a:schemeClr val="bg1"/>
                </a:solidFill>
              </a:defRPr>
            </a:lvl1pPr>
          </a:lstStyle>
          <a:p>
            <a:fld id="{F36E75EB-DC0B-7844-886B-D9E3565C673B}" type="datetime1">
              <a:rPr lang="en-GB" smtClean="0"/>
              <a:t>03/07/2023</a:t>
            </a:fld>
            <a:endParaRPr lang="en-GB" dirty="0"/>
          </a:p>
        </p:txBody>
      </p:sp>
      <p:sp>
        <p:nvSpPr>
          <p:cNvPr id="5" name="Footer Placeholder 4">
            <a:extLst>
              <a:ext uri="{FF2B5EF4-FFF2-40B4-BE49-F238E27FC236}">
                <a16:creationId xmlns:a16="http://schemas.microsoft.com/office/drawing/2014/main" id="{C7237F8B-67E1-5609-DF62-B61CBFF81A33}"/>
              </a:ext>
            </a:extLst>
          </p:cNvPr>
          <p:cNvSpPr>
            <a:spLocks noGrp="1"/>
          </p:cNvSpPr>
          <p:nvPr>
            <p:ph type="ftr" sz="quarter" idx="3"/>
          </p:nvPr>
        </p:nvSpPr>
        <p:spPr>
          <a:xfrm>
            <a:off x="599119" y="6454630"/>
            <a:ext cx="4114800" cy="190646"/>
          </a:xfrm>
          <a:prstGeom prst="rect">
            <a:avLst/>
          </a:prstGeom>
        </p:spPr>
        <p:txBody>
          <a:bodyPr vert="horz" lIns="0" tIns="0" rIns="0" bIns="0" rtlCol="0" anchor="t" anchorCtr="0"/>
          <a:lstStyle>
            <a:lvl1pPr algn="l">
              <a:defRPr sz="1000">
                <a:solidFill>
                  <a:schemeClr val="bg1"/>
                </a:solidFill>
              </a:defRPr>
            </a:lvl1pPr>
          </a:lstStyle>
          <a:p>
            <a:r>
              <a:rPr lang="en-GB"/>
              <a:t>Document title goes here</a:t>
            </a:r>
            <a:endParaRPr lang="en-GB" dirty="0"/>
          </a:p>
        </p:txBody>
      </p:sp>
      <p:sp>
        <p:nvSpPr>
          <p:cNvPr id="6" name="Slide Number Placeholder 5">
            <a:extLst>
              <a:ext uri="{FF2B5EF4-FFF2-40B4-BE49-F238E27FC236}">
                <a16:creationId xmlns:a16="http://schemas.microsoft.com/office/drawing/2014/main" id="{5458F138-CC2A-2D24-87CC-8F7C89C4FDE2}"/>
              </a:ext>
            </a:extLst>
          </p:cNvPr>
          <p:cNvSpPr>
            <a:spLocks noGrp="1"/>
          </p:cNvSpPr>
          <p:nvPr>
            <p:ph type="sldNum" sz="quarter" idx="4"/>
          </p:nvPr>
        </p:nvSpPr>
        <p:spPr>
          <a:xfrm>
            <a:off x="11486410" y="6354690"/>
            <a:ext cx="486070" cy="365125"/>
          </a:xfrm>
          <a:prstGeom prst="rect">
            <a:avLst/>
          </a:prstGeom>
        </p:spPr>
        <p:txBody>
          <a:bodyPr vert="horz" lIns="0" tIns="0" rIns="0" bIns="0" rtlCol="0" anchor="ctr">
            <a:normAutofit/>
          </a:bodyPr>
          <a:lstStyle>
            <a:lvl1pPr algn="ctr">
              <a:defRPr sz="1050">
                <a:solidFill>
                  <a:schemeClr val="bg1"/>
                </a:solidFill>
              </a:defRPr>
            </a:lvl1pPr>
          </a:lstStyle>
          <a:p>
            <a:fld id="{4740549F-F38D-43A2-B780-492AA5F1A2EE}" type="slidenum">
              <a:rPr lang="en-GB" smtClean="0"/>
              <a:pPr/>
              <a:t>‹#›</a:t>
            </a:fld>
            <a:endParaRPr lang="en-GB" dirty="0"/>
          </a:p>
        </p:txBody>
      </p:sp>
      <p:sp>
        <p:nvSpPr>
          <p:cNvPr id="7" name="TextBox 6">
            <a:extLst>
              <a:ext uri="{FF2B5EF4-FFF2-40B4-BE49-F238E27FC236}">
                <a16:creationId xmlns:a16="http://schemas.microsoft.com/office/drawing/2014/main" id="{59FE6141-AFD7-14C4-04DB-D24BFF931FAA}"/>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9" name="Oval 8">
            <a:extLst>
              <a:ext uri="{FF2B5EF4-FFF2-40B4-BE49-F238E27FC236}">
                <a16:creationId xmlns:a16="http://schemas.microsoft.com/office/drawing/2014/main" id="{05F7460A-588B-F446-EF96-0505179EABF0}"/>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FD5E2B48-D8E1-AB0D-234A-E0CD5599E316}"/>
              </a:ext>
            </a:extLst>
          </p:cNvPr>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8734063" y="6210300"/>
            <a:ext cx="2406650" cy="647700"/>
          </a:xfrm>
          <a:prstGeom prst="rect">
            <a:avLst/>
          </a:prstGeom>
        </p:spPr>
      </p:pic>
      <p:sp>
        <p:nvSpPr>
          <p:cNvPr id="8" name="Text Placeholder 7">
            <a:extLst>
              <a:ext uri="{FF2B5EF4-FFF2-40B4-BE49-F238E27FC236}">
                <a16:creationId xmlns:a16="http://schemas.microsoft.com/office/drawing/2014/main" id="{08A10A05-21A0-B473-2CD6-648DED8E5FC8}"/>
              </a:ext>
            </a:extLst>
          </p:cNvPr>
          <p:cNvSpPr>
            <a:spLocks noGrp="1"/>
          </p:cNvSpPr>
          <p:nvPr>
            <p:ph type="body" idx="1"/>
          </p:nvPr>
        </p:nvSpPr>
        <p:spPr>
          <a:xfrm>
            <a:off x="587375" y="1886008"/>
            <a:ext cx="5329238" cy="4057723"/>
          </a:xfrm>
          <a:prstGeom prst="rect">
            <a:avLst/>
          </a:prstGeom>
        </p:spPr>
        <p:txBody>
          <a:bodyPr vert="horz" lIns="0" tIns="0" rIns="0" bIns="0" rtlCol="0">
            <a:noAutofit/>
          </a:bodyPr>
          <a:lstStyle/>
          <a:p>
            <a:pPr lvl="0"/>
            <a:r>
              <a:rPr lang="en-GB" dirty="0"/>
              <a:t>Click to edit body copy style</a:t>
            </a:r>
          </a:p>
          <a:p>
            <a:pPr lvl="1"/>
            <a:r>
              <a:rPr lang="en-GB" dirty="0"/>
              <a:t>Bullet level 1</a:t>
            </a:r>
          </a:p>
          <a:p>
            <a:pPr lvl="2"/>
            <a:r>
              <a:rPr lang="en-GB" dirty="0"/>
              <a:t>Bullet level 2</a:t>
            </a:r>
          </a:p>
          <a:p>
            <a:pPr lvl="3"/>
            <a:r>
              <a:rPr lang="en-GB" dirty="0"/>
              <a:t>Bullet level 3</a:t>
            </a:r>
          </a:p>
          <a:p>
            <a:pPr lvl="4"/>
            <a:r>
              <a:rPr lang="en-GB" dirty="0"/>
              <a:t>Click to edit subhead level 1</a:t>
            </a:r>
          </a:p>
        </p:txBody>
      </p:sp>
    </p:spTree>
    <p:extLst>
      <p:ext uri="{BB962C8B-B14F-4D97-AF65-F5344CB8AC3E}">
        <p14:creationId xmlns:p14="http://schemas.microsoft.com/office/powerpoint/2010/main" val="3561467932"/>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88" r:id="rId3"/>
    <p:sldLayoutId id="2147483689" r:id="rId4"/>
    <p:sldLayoutId id="2147483690" r:id="rId5"/>
    <p:sldLayoutId id="2147483691" r:id="rId6"/>
    <p:sldLayoutId id="2147483661" r:id="rId7"/>
    <p:sldLayoutId id="2147483660" r:id="rId8"/>
    <p:sldLayoutId id="2147483677" r:id="rId9"/>
    <p:sldLayoutId id="2147483675" r:id="rId10"/>
    <p:sldLayoutId id="2147483676" r:id="rId11"/>
    <p:sldLayoutId id="2147483650" r:id="rId12"/>
    <p:sldLayoutId id="2147483663" r:id="rId13"/>
    <p:sldLayoutId id="2147483664" r:id="rId14"/>
    <p:sldLayoutId id="2147483674" r:id="rId15"/>
    <p:sldLayoutId id="2147483665" r:id="rId16"/>
    <p:sldLayoutId id="2147483666" r:id="rId17"/>
    <p:sldLayoutId id="2147483667" r:id="rId18"/>
    <p:sldLayoutId id="2147483668" r:id="rId19"/>
    <p:sldLayoutId id="2147483669" r:id="rId20"/>
    <p:sldLayoutId id="2147483678" r:id="rId21"/>
    <p:sldLayoutId id="2147483682" r:id="rId22"/>
    <p:sldLayoutId id="2147483683" r:id="rId23"/>
    <p:sldLayoutId id="2147483684" r:id="rId24"/>
    <p:sldLayoutId id="2147483692" r:id="rId25"/>
    <p:sldLayoutId id="2147483685" r:id="rId26"/>
    <p:sldLayoutId id="2147483686" r:id="rId27"/>
    <p:sldLayoutId id="2147483687" r:id="rId28"/>
    <p:sldLayoutId id="2147483681" r:id="rId29"/>
    <p:sldLayoutId id="2147483670" r:id="rId30"/>
    <p:sldLayoutId id="2147483671" r:id="rId31"/>
    <p:sldLayoutId id="2147483672" r:id="rId32"/>
    <p:sldLayoutId id="2147483673" r:id="rId33"/>
    <p:sldLayoutId id="2147483680" r:id="rId34"/>
  </p:sldLayoutIdLst>
  <p:hf hdr="0" dt="0"/>
  <p:txStyles>
    <p:titleStyle>
      <a:lvl1pPr algn="l" defTabSz="914400" rtl="0" eaLnBrk="1" latinLnBrk="0" hangingPunct="1">
        <a:lnSpc>
          <a:spcPct val="85000"/>
        </a:lnSpc>
        <a:spcBef>
          <a:spcPct val="0"/>
        </a:spcBef>
        <a:buNone/>
        <a:defRPr sz="4000" b="0" kern="1200" spc="-50" baseline="0">
          <a:solidFill>
            <a:schemeClr val="tx1"/>
          </a:solidFill>
          <a:latin typeface="+mj-lt"/>
          <a:ea typeface="+mj-ea"/>
          <a:cs typeface="+mj-cs"/>
        </a:defRPr>
      </a:lvl1pPr>
    </p:titleStyle>
    <p:bodyStyle>
      <a:lvl1pPr marL="0" indent="0" algn="l" defTabSz="914400" rtl="0" eaLnBrk="1" latinLnBrk="0" hangingPunct="1">
        <a:lnSpc>
          <a:spcPct val="90000"/>
        </a:lnSpc>
        <a:spcBef>
          <a:spcPts val="0"/>
        </a:spcBef>
        <a:spcAft>
          <a:spcPts val="1400"/>
        </a:spcAft>
        <a:buFontTx/>
        <a:buNone/>
        <a:defRPr lang="en-GB" sz="1800" kern="1200" spc="-20" baseline="0" noProof="0" dirty="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lang="en-GB" sz="1800" kern="1200" spc="-20" noProof="0" dirty="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3pPr>
      <a:lvl4pPr marL="54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4pPr>
      <a:lvl5pPr marL="0" indent="0" algn="l" defTabSz="914400" rtl="0" eaLnBrk="1" latinLnBrk="0" hangingPunct="1">
        <a:lnSpc>
          <a:spcPct val="90000"/>
        </a:lnSpc>
        <a:spcBef>
          <a:spcPts val="0"/>
        </a:spcBef>
        <a:spcAft>
          <a:spcPts val="1400"/>
        </a:spcAft>
        <a:buFontTx/>
        <a:buNone/>
        <a:defRPr sz="2400" b="1" kern="1200" spc="-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userDrawn="1">
          <p15:clr>
            <a:srgbClr val="F26B43"/>
          </p15:clr>
        </p15:guide>
        <p15:guide id="2" pos="3840" userDrawn="1">
          <p15:clr>
            <a:srgbClr val="F26B43"/>
          </p15:clr>
        </p15:guide>
        <p15:guide id="3" pos="370" userDrawn="1">
          <p15:clr>
            <a:srgbClr val="F26B43"/>
          </p15:clr>
        </p15:guide>
        <p15:guide id="4" pos="3727" userDrawn="1">
          <p15:clr>
            <a:srgbClr val="F26B43"/>
          </p15:clr>
        </p15:guide>
        <p15:guide id="5" pos="3953" userDrawn="1">
          <p15:clr>
            <a:srgbClr val="F26B43"/>
          </p15:clr>
        </p15:guide>
        <p15:guide id="6" pos="731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hyperlink" Target="https://uk.mathworks.com/discovery/feature-extraction.html" TargetMode="External"/><Relationship Id="rId2" Type="http://schemas.openxmlformats.org/officeDocument/2006/relationships/hyperlink" Target="https://aws.amazon.com/what-is/sentiment-analysis/" TargetMode="External"/><Relationship Id="rId1" Type="http://schemas.openxmlformats.org/officeDocument/2006/relationships/slideLayout" Target="../slideLayouts/slideLayout25.xml"/><Relationship Id="rId4" Type="http://schemas.openxmlformats.org/officeDocument/2006/relationships/hyperlink" Target="https://c3.ai/glossary/data-science/model-train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B821B-08D7-3C9A-B742-A174D9468BDC}"/>
              </a:ext>
            </a:extLst>
          </p:cNvPr>
          <p:cNvSpPr>
            <a:spLocks noGrp="1"/>
          </p:cNvSpPr>
          <p:nvPr>
            <p:ph type="ctrTitle"/>
          </p:nvPr>
        </p:nvSpPr>
        <p:spPr>
          <a:xfrm>
            <a:off x="972614" y="1589060"/>
            <a:ext cx="10092818" cy="2813975"/>
          </a:xfrm>
        </p:spPr>
        <p:txBody>
          <a:bodyPr/>
          <a:lstStyle/>
          <a:p>
            <a:r>
              <a:rPr lang="en-GB" sz="8800" dirty="0"/>
              <a:t>Introduction </a:t>
            </a:r>
          </a:p>
        </p:txBody>
      </p:sp>
      <p:sp>
        <p:nvSpPr>
          <p:cNvPr id="6" name="Title 1">
            <a:extLst>
              <a:ext uri="{FF2B5EF4-FFF2-40B4-BE49-F238E27FC236}">
                <a16:creationId xmlns:a16="http://schemas.microsoft.com/office/drawing/2014/main" id="{7DC95679-7552-A0EC-1598-A366CA5ED0FC}"/>
              </a:ext>
            </a:extLst>
          </p:cNvPr>
          <p:cNvSpPr txBox="1">
            <a:spLocks/>
          </p:cNvSpPr>
          <p:nvPr/>
        </p:nvSpPr>
        <p:spPr>
          <a:xfrm>
            <a:off x="972614" y="2718180"/>
            <a:ext cx="10092818" cy="770455"/>
          </a:xfrm>
          <a:prstGeom prst="rect">
            <a:avLst/>
          </a:prstGeom>
        </p:spPr>
        <p:txBody>
          <a:bodyPr vert="horz" lIns="0" tIns="0" rIns="0" bIns="0" rtlCol="0" anchor="t" anchorCtr="0">
            <a:noAutofit/>
          </a:bodyPr>
          <a:lstStyle>
            <a:lvl1pPr algn="l" defTabSz="914400" rtl="0" eaLnBrk="1" latinLnBrk="0" hangingPunct="1">
              <a:lnSpc>
                <a:spcPct val="75000"/>
              </a:lnSpc>
              <a:spcBef>
                <a:spcPct val="0"/>
              </a:spcBef>
              <a:buNone/>
              <a:defRPr sz="6000" b="1" i="0" kern="1200" spc="-50" baseline="0">
                <a:solidFill>
                  <a:schemeClr val="bg1"/>
                </a:solidFill>
                <a:latin typeface="Trebuchet MS" panose="020B0703020202090204" pitchFamily="34" charset="0"/>
                <a:ea typeface="+mj-ea"/>
                <a:cs typeface="+mj-cs"/>
              </a:defRPr>
            </a:lvl1pPr>
          </a:lstStyle>
          <a:p>
            <a:r>
              <a:rPr lang="en-GB" sz="8800" dirty="0"/>
              <a:t>Research </a:t>
            </a:r>
          </a:p>
        </p:txBody>
      </p:sp>
    </p:spTree>
    <p:extLst>
      <p:ext uri="{BB962C8B-B14F-4D97-AF65-F5344CB8AC3E}">
        <p14:creationId xmlns:p14="http://schemas.microsoft.com/office/powerpoint/2010/main" val="4288893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E54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47AD31-F89A-10A5-EF0D-908C6551E87E}"/>
              </a:ext>
            </a:extLst>
          </p:cNvPr>
          <p:cNvSpPr txBox="1"/>
          <p:nvPr/>
        </p:nvSpPr>
        <p:spPr>
          <a:xfrm>
            <a:off x="587375" y="1318736"/>
            <a:ext cx="11017250" cy="3416320"/>
          </a:xfrm>
          <a:prstGeom prst="rect">
            <a:avLst/>
          </a:prstGeom>
          <a:noFill/>
        </p:spPr>
        <p:txBody>
          <a:bodyPr wrap="square">
            <a:spAutoFit/>
          </a:bodyPr>
          <a:lstStyle/>
          <a:p>
            <a:pPr algn="l"/>
            <a:r>
              <a:rPr lang="en-GB" sz="3600" b="1" i="0" dirty="0">
                <a:solidFill>
                  <a:schemeClr val="bg2"/>
                </a:solidFill>
                <a:effectLst/>
              </a:rPr>
              <a:t>7. Publication and dissemination:</a:t>
            </a:r>
            <a:r>
              <a:rPr lang="en-GB" sz="3600" b="0" i="0" dirty="0">
                <a:solidFill>
                  <a:schemeClr val="bg2"/>
                </a:solidFill>
                <a:effectLst/>
              </a:rPr>
              <a:t> In some cases, research projects may lead to publications in academic journals or other scholarly outlets. Disseminating the research findings contributes to the broader body of knowledge in the field and enhances the student’s academic profile.</a:t>
            </a:r>
          </a:p>
        </p:txBody>
      </p:sp>
    </p:spTree>
    <p:extLst>
      <p:ext uri="{BB962C8B-B14F-4D97-AF65-F5344CB8AC3E}">
        <p14:creationId xmlns:p14="http://schemas.microsoft.com/office/powerpoint/2010/main" val="333023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C5D52E-59CF-62A4-3637-6470D04E1F00}"/>
              </a:ext>
            </a:extLst>
          </p:cNvPr>
          <p:cNvSpPr txBox="1"/>
          <p:nvPr/>
        </p:nvSpPr>
        <p:spPr>
          <a:xfrm>
            <a:off x="587374" y="1728355"/>
            <a:ext cx="6910705" cy="923330"/>
          </a:xfrm>
          <a:prstGeom prst="rect">
            <a:avLst/>
          </a:prstGeom>
          <a:noFill/>
        </p:spPr>
        <p:txBody>
          <a:bodyPr wrap="square">
            <a:spAutoFit/>
          </a:bodyPr>
          <a:lstStyle/>
          <a:p>
            <a:pPr algn="l"/>
            <a:r>
              <a:rPr lang="en-GB" sz="5400" b="1" i="0" dirty="0">
                <a:solidFill>
                  <a:schemeClr val="bg1"/>
                </a:solidFill>
                <a:effectLst/>
              </a:rPr>
              <a:t>Research Question</a:t>
            </a:r>
          </a:p>
        </p:txBody>
      </p:sp>
      <p:sp>
        <p:nvSpPr>
          <p:cNvPr id="5" name="TextBox 4">
            <a:extLst>
              <a:ext uri="{FF2B5EF4-FFF2-40B4-BE49-F238E27FC236}">
                <a16:creationId xmlns:a16="http://schemas.microsoft.com/office/drawing/2014/main" id="{9B95B9B9-7615-B0CB-3135-23F2EBEDFDFD}"/>
              </a:ext>
            </a:extLst>
          </p:cNvPr>
          <p:cNvSpPr txBox="1"/>
          <p:nvPr/>
        </p:nvSpPr>
        <p:spPr>
          <a:xfrm>
            <a:off x="587375" y="2727794"/>
            <a:ext cx="11017250" cy="1323439"/>
          </a:xfrm>
          <a:prstGeom prst="rect">
            <a:avLst/>
          </a:prstGeom>
          <a:noFill/>
        </p:spPr>
        <p:txBody>
          <a:bodyPr wrap="square">
            <a:spAutoFit/>
          </a:bodyPr>
          <a:lstStyle/>
          <a:p>
            <a:r>
              <a:rPr lang="en-GB" sz="4000" b="0" i="0" dirty="0">
                <a:solidFill>
                  <a:schemeClr val="bg1"/>
                </a:solidFill>
                <a:effectLst/>
              </a:rPr>
              <a:t>A research question is a clear, focused, and specific inquiry that guides a research study.</a:t>
            </a:r>
            <a:endParaRPr lang="en-GB" sz="4000" dirty="0">
              <a:solidFill>
                <a:schemeClr val="bg1"/>
              </a:solidFill>
            </a:endParaRPr>
          </a:p>
        </p:txBody>
      </p:sp>
    </p:spTree>
    <p:extLst>
      <p:ext uri="{BB962C8B-B14F-4D97-AF65-F5344CB8AC3E}">
        <p14:creationId xmlns:p14="http://schemas.microsoft.com/office/powerpoint/2010/main" val="2778817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64F382-FFE2-67B2-135E-737105187A74}"/>
              </a:ext>
            </a:extLst>
          </p:cNvPr>
          <p:cNvSpPr txBox="1"/>
          <p:nvPr/>
        </p:nvSpPr>
        <p:spPr>
          <a:xfrm>
            <a:off x="587375" y="226338"/>
            <a:ext cx="11017250" cy="6155531"/>
          </a:xfrm>
          <a:prstGeom prst="rect">
            <a:avLst/>
          </a:prstGeom>
          <a:noFill/>
        </p:spPr>
        <p:txBody>
          <a:bodyPr wrap="square">
            <a:spAutoFit/>
          </a:bodyPr>
          <a:lstStyle/>
          <a:p>
            <a:pPr algn="l"/>
            <a:r>
              <a:rPr lang="en-GB" sz="2800" b="1" i="1" dirty="0">
                <a:solidFill>
                  <a:schemeClr val="bg1"/>
                </a:solidFill>
                <a:effectLst/>
              </a:rPr>
              <a:t>“What is the relationship between customer satisfaction and online reviews for a specific e-commerce platform, and can </a:t>
            </a:r>
            <a:r>
              <a:rPr lang="en-GB" sz="2800" b="1" i="1" dirty="0">
                <a:solidFill>
                  <a:schemeClr val="bg1"/>
                </a:solidFill>
                <a:effectLst/>
                <a:hlinkClick r:id="rId2">
                  <a:extLst>
                    <a:ext uri="{A12FA001-AC4F-418D-AE19-62706E023703}">
                      <ahyp:hlinkClr xmlns:ahyp="http://schemas.microsoft.com/office/drawing/2018/hyperlinkcolor" val="tx"/>
                    </a:ext>
                  </a:extLst>
                </a:hlinkClick>
              </a:rPr>
              <a:t>sentiment analysis</a:t>
            </a:r>
            <a:r>
              <a:rPr lang="en-GB" sz="2800" b="1" i="1" dirty="0">
                <a:solidFill>
                  <a:schemeClr val="bg1"/>
                </a:solidFill>
                <a:effectLst/>
              </a:rPr>
              <a:t> of these reviews be used to predict customer satisfaction levels?”</a:t>
            </a:r>
          </a:p>
          <a:p>
            <a:pPr algn="l"/>
            <a:endParaRPr lang="en-GB" b="0" i="0" dirty="0">
              <a:solidFill>
                <a:schemeClr val="bg1"/>
              </a:solidFill>
              <a:effectLst/>
              <a:latin typeface="system-ui"/>
            </a:endParaRPr>
          </a:p>
          <a:p>
            <a:pPr algn="l"/>
            <a:r>
              <a:rPr lang="en-GB" sz="2400" b="0" i="0" dirty="0">
                <a:solidFill>
                  <a:schemeClr val="bg1"/>
                </a:solidFill>
                <a:effectLst/>
              </a:rPr>
              <a:t>This research question focuses on exploring the connection between customer satisfaction and online reviews in the context of an e-commerce platform. The goal is to investigate whether sentiment analysis, a natural language processing technique, can be applied to predict customer satisfaction levels based on the content of the reviews.</a:t>
            </a:r>
          </a:p>
          <a:p>
            <a:pPr algn="l"/>
            <a:endParaRPr lang="en-GB" sz="2400" b="0" i="0" dirty="0">
              <a:solidFill>
                <a:schemeClr val="bg1"/>
              </a:solidFill>
              <a:effectLst/>
            </a:endParaRPr>
          </a:p>
          <a:p>
            <a:pPr algn="l"/>
            <a:r>
              <a:rPr lang="en-GB" sz="2400" b="0" i="0" dirty="0">
                <a:solidFill>
                  <a:schemeClr val="bg1"/>
                </a:solidFill>
                <a:effectLst/>
              </a:rPr>
              <a:t>This question could guide the data science project, which would involve collecting and analysing a dataset of customer reviews and associated satisfaction ratings. The project may include tasks such as </a:t>
            </a:r>
            <a:r>
              <a:rPr lang="en-GB" sz="2400" b="0" i="0" dirty="0">
                <a:solidFill>
                  <a:schemeClr val="bg1"/>
                </a:solidFill>
                <a:effectLst/>
                <a:hlinkClick r:id="rId2">
                  <a:extLst>
                    <a:ext uri="{A12FA001-AC4F-418D-AE19-62706E023703}">
                      <ahyp:hlinkClr xmlns:ahyp="http://schemas.microsoft.com/office/drawing/2018/hyperlinkcolor" val="tx"/>
                    </a:ext>
                  </a:extLst>
                </a:hlinkClick>
              </a:rPr>
              <a:t>sentiment analysis</a:t>
            </a:r>
            <a:r>
              <a:rPr lang="en-GB" sz="2400" b="0" i="0" dirty="0">
                <a:solidFill>
                  <a:schemeClr val="bg1"/>
                </a:solidFill>
                <a:effectLst/>
              </a:rPr>
              <a:t>, </a:t>
            </a:r>
            <a:r>
              <a:rPr lang="en-GB" sz="2400" b="0" i="0" dirty="0">
                <a:solidFill>
                  <a:schemeClr val="bg1"/>
                </a:solidFill>
                <a:effectLst/>
                <a:hlinkClick r:id="rId3">
                  <a:extLst>
                    <a:ext uri="{A12FA001-AC4F-418D-AE19-62706E023703}">
                      <ahyp:hlinkClr xmlns:ahyp="http://schemas.microsoft.com/office/drawing/2018/hyperlinkcolor" val="tx"/>
                    </a:ext>
                  </a:extLst>
                </a:hlinkClick>
              </a:rPr>
              <a:t>feature extraction</a:t>
            </a:r>
            <a:r>
              <a:rPr lang="en-GB" sz="2400" b="0" i="0" dirty="0">
                <a:solidFill>
                  <a:schemeClr val="bg1"/>
                </a:solidFill>
                <a:effectLst/>
              </a:rPr>
              <a:t>, </a:t>
            </a:r>
            <a:r>
              <a:rPr lang="en-GB" sz="2400" b="0" i="0" dirty="0">
                <a:solidFill>
                  <a:schemeClr val="bg1"/>
                </a:solidFill>
                <a:effectLst/>
                <a:hlinkClick r:id="rId4">
                  <a:extLst>
                    <a:ext uri="{A12FA001-AC4F-418D-AE19-62706E023703}">
                      <ahyp:hlinkClr xmlns:ahyp="http://schemas.microsoft.com/office/drawing/2018/hyperlinkcolor" val="tx"/>
                    </a:ext>
                  </a:extLst>
                </a:hlinkClick>
              </a:rPr>
              <a:t>model training</a:t>
            </a:r>
            <a:r>
              <a:rPr lang="en-GB" sz="2400" b="0" i="0" dirty="0">
                <a:solidFill>
                  <a:schemeClr val="bg1"/>
                </a:solidFill>
                <a:effectLst/>
              </a:rPr>
              <a:t>, and evaluation to determine the predictive power of online reviews in estimating customer satisfaction.</a:t>
            </a:r>
          </a:p>
        </p:txBody>
      </p:sp>
      <p:sp>
        <p:nvSpPr>
          <p:cNvPr id="5" name="TextBox 4">
            <a:extLst>
              <a:ext uri="{FF2B5EF4-FFF2-40B4-BE49-F238E27FC236}">
                <a16:creationId xmlns:a16="http://schemas.microsoft.com/office/drawing/2014/main" id="{E25CD1ED-6A92-633E-700B-909184ED7744}"/>
              </a:ext>
            </a:extLst>
          </p:cNvPr>
          <p:cNvSpPr txBox="1"/>
          <p:nvPr/>
        </p:nvSpPr>
        <p:spPr>
          <a:xfrm>
            <a:off x="3413760" y="6381869"/>
            <a:ext cx="8175179" cy="276999"/>
          </a:xfrm>
          <a:prstGeom prst="rect">
            <a:avLst/>
          </a:prstGeom>
          <a:noFill/>
        </p:spPr>
        <p:txBody>
          <a:bodyPr wrap="square">
            <a:spAutoFit/>
          </a:bodyPr>
          <a:lstStyle/>
          <a:p>
            <a:r>
              <a:rPr lang="en-GB" sz="1200" b="1" i="0" dirty="0">
                <a:solidFill>
                  <a:srgbClr val="5C5962"/>
                </a:solidFill>
                <a:effectLst/>
                <a:latin typeface="system-ui"/>
              </a:rPr>
              <a:t>C3.AI, 2023.</a:t>
            </a:r>
            <a:r>
              <a:rPr lang="en-GB" sz="1200" b="0" i="0" dirty="0">
                <a:solidFill>
                  <a:srgbClr val="5C5962"/>
                </a:solidFill>
                <a:effectLst/>
                <a:latin typeface="system-ui"/>
              </a:rPr>
              <a:t> Glossary of data-science [viewed 3 July 2023]. Available from: </a:t>
            </a:r>
            <a:r>
              <a:rPr lang="en-GB" sz="1200" b="0" i="0" dirty="0">
                <a:solidFill>
                  <a:srgbClr val="7253ED"/>
                </a:solidFill>
                <a:effectLst/>
                <a:latin typeface="system-ui"/>
                <a:hlinkClick r:id="rId4"/>
              </a:rPr>
              <a:t>https://c3.ai/glossary/data-science/model-training/</a:t>
            </a:r>
            <a:endParaRPr lang="en-GB" sz="1200" dirty="0"/>
          </a:p>
        </p:txBody>
      </p:sp>
    </p:spTree>
    <p:extLst>
      <p:ext uri="{BB962C8B-B14F-4D97-AF65-F5344CB8AC3E}">
        <p14:creationId xmlns:p14="http://schemas.microsoft.com/office/powerpoint/2010/main" val="48794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C5D52E-59CF-62A4-3637-6470D04E1F00}"/>
              </a:ext>
            </a:extLst>
          </p:cNvPr>
          <p:cNvSpPr txBox="1"/>
          <p:nvPr/>
        </p:nvSpPr>
        <p:spPr>
          <a:xfrm>
            <a:off x="587374" y="1728355"/>
            <a:ext cx="6910705" cy="923330"/>
          </a:xfrm>
          <a:prstGeom prst="rect">
            <a:avLst/>
          </a:prstGeom>
          <a:noFill/>
        </p:spPr>
        <p:txBody>
          <a:bodyPr wrap="square">
            <a:spAutoFit/>
          </a:bodyPr>
          <a:lstStyle/>
          <a:p>
            <a:pPr algn="l"/>
            <a:r>
              <a:rPr lang="en-GB" sz="5400" b="1" i="0" dirty="0">
                <a:solidFill>
                  <a:schemeClr val="bg1"/>
                </a:solidFill>
                <a:effectLst/>
              </a:rPr>
              <a:t>Problem Statement</a:t>
            </a:r>
          </a:p>
        </p:txBody>
      </p:sp>
      <p:sp>
        <p:nvSpPr>
          <p:cNvPr id="5" name="TextBox 4">
            <a:extLst>
              <a:ext uri="{FF2B5EF4-FFF2-40B4-BE49-F238E27FC236}">
                <a16:creationId xmlns:a16="http://schemas.microsoft.com/office/drawing/2014/main" id="{9B95B9B9-7615-B0CB-3135-23F2EBEDFDFD}"/>
              </a:ext>
            </a:extLst>
          </p:cNvPr>
          <p:cNvSpPr txBox="1"/>
          <p:nvPr/>
        </p:nvSpPr>
        <p:spPr>
          <a:xfrm>
            <a:off x="587375" y="2727794"/>
            <a:ext cx="10178161" cy="1938992"/>
          </a:xfrm>
          <a:prstGeom prst="rect">
            <a:avLst/>
          </a:prstGeom>
          <a:noFill/>
        </p:spPr>
        <p:txBody>
          <a:bodyPr wrap="square">
            <a:spAutoFit/>
          </a:bodyPr>
          <a:lstStyle/>
          <a:p>
            <a:r>
              <a:rPr lang="en-GB" sz="4000" b="0" i="0" dirty="0">
                <a:solidFill>
                  <a:schemeClr val="bg1"/>
                </a:solidFill>
                <a:effectLst/>
              </a:rPr>
              <a:t>A </a:t>
            </a:r>
            <a:r>
              <a:rPr lang="en-GB" sz="4000" b="1" i="0" dirty="0">
                <a:solidFill>
                  <a:schemeClr val="bg1"/>
                </a:solidFill>
                <a:effectLst/>
              </a:rPr>
              <a:t>problem statement</a:t>
            </a:r>
            <a:r>
              <a:rPr lang="en-GB" sz="4000" b="0" i="0" dirty="0">
                <a:solidFill>
                  <a:schemeClr val="bg1"/>
                </a:solidFill>
                <a:effectLst/>
              </a:rPr>
              <a:t> is a concise &amp; clear description of an issue or challenge that needs to be addressed or solved. </a:t>
            </a:r>
            <a:endParaRPr lang="en-GB" sz="4000" dirty="0">
              <a:solidFill>
                <a:schemeClr val="bg1"/>
              </a:solidFill>
            </a:endParaRPr>
          </a:p>
        </p:txBody>
      </p:sp>
    </p:spTree>
    <p:extLst>
      <p:ext uri="{BB962C8B-B14F-4D97-AF65-F5344CB8AC3E}">
        <p14:creationId xmlns:p14="http://schemas.microsoft.com/office/powerpoint/2010/main" val="3556266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E682DC-9720-80E6-C8BD-5D37460FF51E}"/>
              </a:ext>
            </a:extLst>
          </p:cNvPr>
          <p:cNvSpPr txBox="1"/>
          <p:nvPr/>
        </p:nvSpPr>
        <p:spPr>
          <a:xfrm>
            <a:off x="587375" y="537686"/>
            <a:ext cx="11017250" cy="5663089"/>
          </a:xfrm>
          <a:prstGeom prst="rect">
            <a:avLst/>
          </a:prstGeom>
          <a:noFill/>
        </p:spPr>
        <p:txBody>
          <a:bodyPr wrap="square">
            <a:spAutoFit/>
          </a:bodyPr>
          <a:lstStyle/>
          <a:p>
            <a:pPr algn="l"/>
            <a:r>
              <a:rPr lang="en-GB" sz="2800" b="1" i="1" dirty="0">
                <a:solidFill>
                  <a:schemeClr val="bg1"/>
                </a:solidFill>
                <a:effectLst/>
              </a:rPr>
              <a:t>“A retail company wants to increase its sales revenue and improve customer satisfaction.”</a:t>
            </a:r>
            <a:endParaRPr lang="en-GB" sz="2800" b="0" i="0" dirty="0">
              <a:solidFill>
                <a:schemeClr val="bg1"/>
              </a:solidFill>
              <a:effectLst/>
            </a:endParaRPr>
          </a:p>
          <a:p>
            <a:pPr algn="l"/>
            <a:br>
              <a:rPr lang="en-GB" b="1" i="0" dirty="0">
                <a:solidFill>
                  <a:schemeClr val="bg1"/>
                </a:solidFill>
                <a:effectLst/>
              </a:rPr>
            </a:br>
            <a:r>
              <a:rPr lang="en-GB" sz="2400" b="1" i="0" dirty="0">
                <a:solidFill>
                  <a:schemeClr val="bg1"/>
                </a:solidFill>
                <a:effectLst/>
              </a:rPr>
              <a:t>Explanation:</a:t>
            </a:r>
            <a:r>
              <a:rPr lang="en-GB" sz="2400" b="0" i="0" dirty="0">
                <a:solidFill>
                  <a:schemeClr val="bg1"/>
                </a:solidFill>
                <a:effectLst/>
              </a:rPr>
              <a:t> A retail company is facing challenges in boosting its sales and keeping customers happy with their shopping experience. The current sales strategies might not be effective enough, and some customers might not be fully satisfied with the products or services offered. As a result, the company’s revenue growth has been stagnant, and they may be losing potential repeat customers. </a:t>
            </a:r>
          </a:p>
          <a:p>
            <a:pPr algn="l"/>
            <a:endParaRPr lang="en-GB" sz="2400" dirty="0">
              <a:solidFill>
                <a:schemeClr val="bg1"/>
              </a:solidFill>
            </a:endParaRPr>
          </a:p>
          <a:p>
            <a:pPr algn="l"/>
            <a:r>
              <a:rPr lang="en-GB" sz="2400" b="0" i="0" dirty="0">
                <a:solidFill>
                  <a:schemeClr val="bg1"/>
                </a:solidFill>
                <a:effectLst/>
              </a:rPr>
              <a:t>The company aims to find data-driven solutions to increase sales revenue by identifying customer preferences, optimizing pricing strategies, and enhancing the overall shopping experience. By addressing these issues, the company hopes to see a positive impact on their bottom line and build stronger relationships with their customer base.</a:t>
            </a:r>
          </a:p>
        </p:txBody>
      </p:sp>
    </p:spTree>
    <p:extLst>
      <p:ext uri="{BB962C8B-B14F-4D97-AF65-F5344CB8AC3E}">
        <p14:creationId xmlns:p14="http://schemas.microsoft.com/office/powerpoint/2010/main" val="330794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C5D52E-59CF-62A4-3637-6470D04E1F00}"/>
              </a:ext>
            </a:extLst>
          </p:cNvPr>
          <p:cNvSpPr txBox="1"/>
          <p:nvPr/>
        </p:nvSpPr>
        <p:spPr>
          <a:xfrm>
            <a:off x="587374" y="1728355"/>
            <a:ext cx="6910705" cy="923330"/>
          </a:xfrm>
          <a:prstGeom prst="rect">
            <a:avLst/>
          </a:prstGeom>
          <a:noFill/>
        </p:spPr>
        <p:txBody>
          <a:bodyPr wrap="square">
            <a:spAutoFit/>
          </a:bodyPr>
          <a:lstStyle/>
          <a:p>
            <a:pPr algn="l"/>
            <a:r>
              <a:rPr lang="en-GB" sz="5400" b="1" i="0" dirty="0">
                <a:solidFill>
                  <a:schemeClr val="bg1"/>
                </a:solidFill>
                <a:effectLst/>
              </a:rPr>
              <a:t>Hypothesis</a:t>
            </a:r>
            <a:r>
              <a:rPr lang="en-GB" sz="5400" b="0" i="0" dirty="0">
                <a:solidFill>
                  <a:schemeClr val="bg1"/>
                </a:solidFill>
                <a:effectLst/>
              </a:rPr>
              <a:t> </a:t>
            </a:r>
            <a:endParaRPr lang="en-GB" sz="5400" b="1" i="0" dirty="0">
              <a:solidFill>
                <a:schemeClr val="bg1"/>
              </a:solidFill>
              <a:effectLst/>
            </a:endParaRPr>
          </a:p>
        </p:txBody>
      </p:sp>
      <p:sp>
        <p:nvSpPr>
          <p:cNvPr id="4" name="TextBox 3">
            <a:extLst>
              <a:ext uri="{FF2B5EF4-FFF2-40B4-BE49-F238E27FC236}">
                <a16:creationId xmlns:a16="http://schemas.microsoft.com/office/drawing/2014/main" id="{54D062F2-0D89-7768-CE20-A65F55449664}"/>
              </a:ext>
            </a:extLst>
          </p:cNvPr>
          <p:cNvSpPr txBox="1"/>
          <p:nvPr/>
        </p:nvSpPr>
        <p:spPr>
          <a:xfrm>
            <a:off x="587375" y="2721114"/>
            <a:ext cx="11017250" cy="707886"/>
          </a:xfrm>
          <a:prstGeom prst="rect">
            <a:avLst/>
          </a:prstGeom>
          <a:noFill/>
        </p:spPr>
        <p:txBody>
          <a:bodyPr wrap="square">
            <a:spAutoFit/>
          </a:bodyPr>
          <a:lstStyle/>
          <a:p>
            <a:r>
              <a:rPr lang="en-GB" sz="4000" b="0" i="0" dirty="0">
                <a:solidFill>
                  <a:schemeClr val="bg1"/>
                </a:solidFill>
                <a:effectLst/>
                <a:latin typeface="system-ui"/>
              </a:rPr>
              <a:t>A belief held without proof that will be tested</a:t>
            </a:r>
            <a:endParaRPr lang="en-GB" sz="4000" dirty="0">
              <a:solidFill>
                <a:schemeClr val="bg1"/>
              </a:solidFill>
            </a:endParaRPr>
          </a:p>
        </p:txBody>
      </p:sp>
    </p:spTree>
    <p:extLst>
      <p:ext uri="{BB962C8B-B14F-4D97-AF65-F5344CB8AC3E}">
        <p14:creationId xmlns:p14="http://schemas.microsoft.com/office/powerpoint/2010/main" val="6044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AA98FD-CF35-A8BA-F730-41C1423CD616}"/>
              </a:ext>
            </a:extLst>
          </p:cNvPr>
          <p:cNvSpPr txBox="1"/>
          <p:nvPr/>
        </p:nvSpPr>
        <p:spPr>
          <a:xfrm>
            <a:off x="587375" y="474345"/>
            <a:ext cx="11017250" cy="5909310"/>
          </a:xfrm>
          <a:prstGeom prst="rect">
            <a:avLst/>
          </a:prstGeom>
          <a:noFill/>
        </p:spPr>
        <p:txBody>
          <a:bodyPr wrap="square">
            <a:spAutoFit/>
          </a:bodyPr>
          <a:lstStyle/>
          <a:p>
            <a:pPr algn="l"/>
            <a:r>
              <a:rPr lang="en-GB" sz="2700" b="0" i="0" dirty="0">
                <a:solidFill>
                  <a:schemeClr val="bg1"/>
                </a:solidFill>
                <a:effectLst/>
              </a:rPr>
              <a:t>In research, a hypothesis is a statement or a proposed explanation that suggests a relationship between variables or phenomena. It serves as a tentative explanation or prediction about the outcome of a study or the relationship between variables.</a:t>
            </a:r>
          </a:p>
          <a:p>
            <a:pPr algn="l"/>
            <a:endParaRPr lang="en-GB" sz="2700" b="0" i="0" dirty="0">
              <a:solidFill>
                <a:schemeClr val="bg1"/>
              </a:solidFill>
              <a:effectLst/>
            </a:endParaRPr>
          </a:p>
          <a:p>
            <a:pPr algn="l"/>
            <a:r>
              <a:rPr lang="en-GB" sz="2700" b="0" i="0" dirty="0">
                <a:solidFill>
                  <a:schemeClr val="bg1"/>
                </a:solidFill>
                <a:effectLst/>
              </a:rPr>
              <a:t>A hypothesis typically consists of two main components:</a:t>
            </a:r>
          </a:p>
          <a:p>
            <a:pPr algn="l"/>
            <a:endParaRPr lang="en-GB" sz="2700" b="0" i="0" dirty="0">
              <a:solidFill>
                <a:schemeClr val="bg1"/>
              </a:solidFill>
              <a:effectLst/>
            </a:endParaRPr>
          </a:p>
          <a:p>
            <a:pPr marL="514350" indent="-514350" algn="l">
              <a:buFont typeface="+mj-lt"/>
              <a:buAutoNum type="arabicPeriod"/>
            </a:pPr>
            <a:r>
              <a:rPr lang="en-GB" sz="2700" b="1" i="0" dirty="0">
                <a:solidFill>
                  <a:schemeClr val="bg1"/>
                </a:solidFill>
                <a:effectLst/>
              </a:rPr>
              <a:t>Independent variable (IV):</a:t>
            </a:r>
            <a:r>
              <a:rPr lang="en-GB" sz="2700" b="0" i="0" dirty="0">
                <a:solidFill>
                  <a:schemeClr val="bg1"/>
                </a:solidFill>
                <a:effectLst/>
              </a:rPr>
              <a:t> This is the variable that the researcher manipulates or changes in order to observe its effect on another variable.</a:t>
            </a:r>
          </a:p>
          <a:p>
            <a:pPr algn="l">
              <a:buFont typeface="+mj-lt"/>
              <a:buAutoNum type="arabicPeriod"/>
            </a:pPr>
            <a:endParaRPr lang="en-GB" sz="2700" b="0" i="0" dirty="0">
              <a:solidFill>
                <a:schemeClr val="bg1"/>
              </a:solidFill>
              <a:effectLst/>
            </a:endParaRPr>
          </a:p>
          <a:p>
            <a:pPr marL="514350" indent="-514350" algn="l">
              <a:buFont typeface="+mj-lt"/>
              <a:buAutoNum type="arabicPeriod"/>
            </a:pPr>
            <a:r>
              <a:rPr lang="en-GB" sz="2700" b="1" i="0" dirty="0">
                <a:solidFill>
                  <a:schemeClr val="bg1"/>
                </a:solidFill>
                <a:effectLst/>
              </a:rPr>
              <a:t>Dependent variable (DV):</a:t>
            </a:r>
            <a:r>
              <a:rPr lang="en-GB" sz="2700" b="0" i="0" dirty="0">
                <a:solidFill>
                  <a:schemeClr val="bg1"/>
                </a:solidFill>
                <a:effectLst/>
              </a:rPr>
              <a:t> This is the variable that is expected to be influenced or affected by the independent variable. It is the outcome or the result that is measured or observed.</a:t>
            </a:r>
          </a:p>
        </p:txBody>
      </p:sp>
    </p:spTree>
    <p:extLst>
      <p:ext uri="{BB962C8B-B14F-4D97-AF65-F5344CB8AC3E}">
        <p14:creationId xmlns:p14="http://schemas.microsoft.com/office/powerpoint/2010/main" val="4268659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EE3587-7639-EA68-810A-4C1556026919}"/>
              </a:ext>
            </a:extLst>
          </p:cNvPr>
          <p:cNvSpPr txBox="1"/>
          <p:nvPr/>
        </p:nvSpPr>
        <p:spPr>
          <a:xfrm>
            <a:off x="587375" y="1062103"/>
            <a:ext cx="11017250" cy="3600986"/>
          </a:xfrm>
          <a:prstGeom prst="rect">
            <a:avLst/>
          </a:prstGeom>
          <a:noFill/>
        </p:spPr>
        <p:txBody>
          <a:bodyPr wrap="square">
            <a:spAutoFit/>
          </a:bodyPr>
          <a:lstStyle/>
          <a:p>
            <a:pPr algn="l"/>
            <a:r>
              <a:rPr lang="en-GB" sz="2800" b="1" i="1" dirty="0">
                <a:solidFill>
                  <a:schemeClr val="bg1"/>
                </a:solidFill>
                <a:effectLst/>
              </a:rPr>
              <a:t>“Increased physical exercise leads to a </a:t>
            </a:r>
            <a:br>
              <a:rPr lang="en-GB" sz="2800" b="1" i="1" dirty="0">
                <a:solidFill>
                  <a:schemeClr val="bg1"/>
                </a:solidFill>
                <a:effectLst/>
              </a:rPr>
            </a:br>
            <a:r>
              <a:rPr lang="en-GB" sz="2800" b="1" i="1" dirty="0">
                <a:solidFill>
                  <a:schemeClr val="bg1"/>
                </a:solidFill>
                <a:effectLst/>
              </a:rPr>
              <a:t>decrease in body weight.”</a:t>
            </a:r>
          </a:p>
          <a:p>
            <a:pPr algn="l"/>
            <a:endParaRPr lang="en-GB" sz="2800" b="0" i="0" dirty="0">
              <a:solidFill>
                <a:schemeClr val="bg1"/>
              </a:solidFill>
              <a:effectLst/>
            </a:endParaRPr>
          </a:p>
          <a:p>
            <a:pPr algn="l"/>
            <a:r>
              <a:rPr lang="en-GB" sz="2400" b="0" i="0" dirty="0">
                <a:solidFill>
                  <a:schemeClr val="bg1"/>
                </a:solidFill>
                <a:effectLst/>
              </a:rPr>
              <a:t>In this example, the </a:t>
            </a:r>
            <a:r>
              <a:rPr lang="en-GB" sz="2400" b="1" i="0" dirty="0">
                <a:solidFill>
                  <a:schemeClr val="bg1"/>
                </a:solidFill>
                <a:effectLst/>
              </a:rPr>
              <a:t>independent variable (IV)</a:t>
            </a:r>
            <a:r>
              <a:rPr lang="en-GB" sz="2400" b="0" i="0" dirty="0">
                <a:solidFill>
                  <a:schemeClr val="bg1"/>
                </a:solidFill>
                <a:effectLst/>
              </a:rPr>
              <a:t> is physical exercise, and the </a:t>
            </a:r>
            <a:r>
              <a:rPr lang="en-GB" sz="2400" b="1" i="0" dirty="0">
                <a:solidFill>
                  <a:schemeClr val="bg1"/>
                </a:solidFill>
                <a:effectLst/>
              </a:rPr>
              <a:t>dependent variable (DV)</a:t>
            </a:r>
            <a:r>
              <a:rPr lang="en-GB" sz="2400" b="0" i="0" dirty="0">
                <a:solidFill>
                  <a:schemeClr val="bg1"/>
                </a:solidFill>
                <a:effectLst/>
              </a:rPr>
              <a:t> is body weight. The hypothesis suggests that there is a relationship between increased physical exercise and a decrease in body weight. To test this hypothesis, a researcher would conduct a study, collect relevant data, and analyse the results to determine if the hypothesis is supported or not.</a:t>
            </a:r>
          </a:p>
        </p:txBody>
      </p:sp>
    </p:spTree>
    <p:extLst>
      <p:ext uri="{BB962C8B-B14F-4D97-AF65-F5344CB8AC3E}">
        <p14:creationId xmlns:p14="http://schemas.microsoft.com/office/powerpoint/2010/main" val="2535475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C5D52E-59CF-62A4-3637-6470D04E1F00}"/>
              </a:ext>
            </a:extLst>
          </p:cNvPr>
          <p:cNvSpPr txBox="1"/>
          <p:nvPr/>
        </p:nvSpPr>
        <p:spPr>
          <a:xfrm>
            <a:off x="587375" y="2551837"/>
            <a:ext cx="8105522" cy="1754326"/>
          </a:xfrm>
          <a:prstGeom prst="rect">
            <a:avLst/>
          </a:prstGeom>
          <a:noFill/>
        </p:spPr>
        <p:txBody>
          <a:bodyPr wrap="square">
            <a:spAutoFit/>
          </a:bodyPr>
          <a:lstStyle/>
          <a:p>
            <a:r>
              <a:rPr lang="en-GB" sz="5400" b="1" dirty="0">
                <a:solidFill>
                  <a:schemeClr val="bg1"/>
                </a:solidFill>
                <a:effectLst/>
                <a:ea typeface="Calibri" panose="020F0502020204030204" pitchFamily="34" charset="0"/>
                <a:cs typeface="Times New Roman" panose="02020603050405020304" pitchFamily="18" charset="0"/>
              </a:rPr>
              <a:t>The Research Process </a:t>
            </a:r>
          </a:p>
          <a:p>
            <a:pPr algn="l"/>
            <a:r>
              <a:rPr lang="en-GB" sz="5400" b="0" i="0" dirty="0">
                <a:solidFill>
                  <a:schemeClr val="bg1"/>
                </a:solidFill>
                <a:effectLst/>
              </a:rPr>
              <a:t> </a:t>
            </a:r>
            <a:endParaRPr lang="en-GB" sz="5400" b="1" i="0" dirty="0">
              <a:solidFill>
                <a:schemeClr val="bg1"/>
              </a:solidFill>
              <a:effectLst/>
            </a:endParaRPr>
          </a:p>
        </p:txBody>
      </p:sp>
    </p:spTree>
    <p:extLst>
      <p:ext uri="{BB962C8B-B14F-4D97-AF65-F5344CB8AC3E}">
        <p14:creationId xmlns:p14="http://schemas.microsoft.com/office/powerpoint/2010/main" val="3565822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42C1BA-6239-2F2F-A5A4-4B1A9393819F}"/>
              </a:ext>
            </a:extLst>
          </p:cNvPr>
          <p:cNvSpPr txBox="1"/>
          <p:nvPr/>
        </p:nvSpPr>
        <p:spPr>
          <a:xfrm>
            <a:off x="587375" y="677285"/>
            <a:ext cx="11165713" cy="5503430"/>
          </a:xfrm>
          <a:prstGeom prst="rect">
            <a:avLst/>
          </a:prstGeom>
          <a:noFill/>
        </p:spPr>
        <p:txBody>
          <a:bodyPr wrap="square">
            <a:spAutoFit/>
          </a:bodyPr>
          <a:lstStyle/>
          <a:p>
            <a:pPr>
              <a:lnSpc>
                <a:spcPct val="107000"/>
              </a:lnSpc>
              <a:spcAft>
                <a:spcPts val="800"/>
              </a:spcAft>
            </a:pPr>
            <a:r>
              <a:rPr lang="en-GB" sz="3600" b="1" dirty="0">
                <a:solidFill>
                  <a:schemeClr val="bg1"/>
                </a:solidFill>
                <a:effectLst/>
                <a:ea typeface="Calibri" panose="020F0502020204030204" pitchFamily="34" charset="0"/>
                <a:cs typeface="Times New Roman" panose="02020603050405020304" pitchFamily="18" charset="0"/>
              </a:rPr>
              <a:t>The Research Process </a:t>
            </a:r>
          </a:p>
          <a:p>
            <a:pPr>
              <a:lnSpc>
                <a:spcPct val="107000"/>
              </a:lnSpc>
              <a:spcAft>
                <a:spcPts val="800"/>
              </a:spcAft>
            </a:pPr>
            <a:endParaRPr lang="en-GB" sz="1100" b="1" dirty="0">
              <a:solidFill>
                <a:schemeClr val="bg1"/>
              </a:solidFill>
              <a:effectLst/>
              <a:ea typeface="Calibri" panose="020F0502020204030204" pitchFamily="34" charset="0"/>
              <a:cs typeface="Times New Roman" panose="02020603050405020304" pitchFamily="18" charset="0"/>
            </a:endParaRPr>
          </a:p>
          <a:p>
            <a:pPr marL="457200" indent="-457200">
              <a:buFont typeface="+mj-lt"/>
              <a:buAutoNum type="arabicPeriod"/>
            </a:pPr>
            <a:r>
              <a:rPr lang="en-GB" sz="3200" dirty="0">
                <a:solidFill>
                  <a:schemeClr val="bg1"/>
                </a:solidFill>
                <a:effectLst/>
                <a:ea typeface="Calibri" panose="020F0502020204030204" pitchFamily="34" charset="0"/>
                <a:cs typeface="Times New Roman" panose="02020603050405020304" pitchFamily="18" charset="0"/>
              </a:rPr>
              <a:t>Identify research problem – </a:t>
            </a:r>
            <a:r>
              <a:rPr lang="en-GB" sz="3200" b="1" dirty="0">
                <a:solidFill>
                  <a:schemeClr val="bg1"/>
                </a:solidFill>
                <a:effectLst/>
                <a:ea typeface="Calibri" panose="020F0502020204030204" pitchFamily="34" charset="0"/>
                <a:cs typeface="Times New Roman" panose="02020603050405020304" pitchFamily="18" charset="0"/>
              </a:rPr>
              <a:t>Aim/Research question</a:t>
            </a:r>
          </a:p>
          <a:p>
            <a:pPr marL="457200" indent="-457200">
              <a:buFont typeface="+mj-lt"/>
              <a:buAutoNum type="arabicPeriod"/>
            </a:pPr>
            <a:r>
              <a:rPr lang="en-GB" sz="3200" dirty="0">
                <a:solidFill>
                  <a:schemeClr val="bg1"/>
                </a:solidFill>
                <a:effectLst/>
                <a:ea typeface="Calibri" panose="020F0502020204030204" pitchFamily="34" charset="0"/>
                <a:cs typeface="Times New Roman" panose="02020603050405020304" pitchFamily="18" charset="0"/>
              </a:rPr>
              <a:t>Identify how to achieve the aim – </a:t>
            </a:r>
            <a:r>
              <a:rPr lang="en-GB" sz="3200" b="1" dirty="0">
                <a:solidFill>
                  <a:schemeClr val="bg1"/>
                </a:solidFill>
                <a:effectLst/>
                <a:ea typeface="Calibri" panose="020F0502020204030204" pitchFamily="34" charset="0"/>
                <a:cs typeface="Times New Roman" panose="02020603050405020304" pitchFamily="18" charset="0"/>
              </a:rPr>
              <a:t>Objectives</a:t>
            </a:r>
            <a:endParaRPr lang="en-GB" sz="3200" b="1" dirty="0">
              <a:solidFill>
                <a:schemeClr val="bg1"/>
              </a:solidFill>
              <a:ea typeface="Calibri" panose="020F0502020204030204" pitchFamily="34" charset="0"/>
              <a:cs typeface="Times New Roman" panose="02020603050405020304" pitchFamily="18" charset="0"/>
            </a:endParaRPr>
          </a:p>
          <a:p>
            <a:pPr marL="457200" indent="-457200">
              <a:buFont typeface="+mj-lt"/>
              <a:buAutoNum type="arabicPeriod"/>
            </a:pPr>
            <a:r>
              <a:rPr lang="en-GB" sz="3200" dirty="0">
                <a:solidFill>
                  <a:schemeClr val="bg1"/>
                </a:solidFill>
                <a:effectLst/>
                <a:ea typeface="Calibri" panose="020F0502020204030204" pitchFamily="34" charset="0"/>
                <a:cs typeface="Times New Roman" panose="02020603050405020304" pitchFamily="18" charset="0"/>
              </a:rPr>
              <a:t>Determine how to approach the research </a:t>
            </a:r>
            <a:r>
              <a:rPr lang="en-GB" sz="3200" b="1" dirty="0">
                <a:solidFill>
                  <a:schemeClr val="bg1"/>
                </a:solidFill>
                <a:effectLst/>
                <a:ea typeface="Calibri" panose="020F0502020204030204" pitchFamily="34" charset="0"/>
                <a:cs typeface="Times New Roman" panose="02020603050405020304" pitchFamily="18" charset="0"/>
              </a:rPr>
              <a:t>Methodology</a:t>
            </a:r>
          </a:p>
          <a:p>
            <a:pPr marL="457200" indent="-457200">
              <a:buFont typeface="+mj-lt"/>
              <a:buAutoNum type="arabicPeriod"/>
            </a:pPr>
            <a:r>
              <a:rPr lang="en-GB" sz="3200" dirty="0">
                <a:solidFill>
                  <a:schemeClr val="bg1"/>
                </a:solidFill>
                <a:effectLst/>
                <a:ea typeface="Calibri" panose="020F0502020204030204" pitchFamily="34" charset="0"/>
                <a:cs typeface="Times New Roman" panose="02020603050405020304" pitchFamily="18" charset="0"/>
              </a:rPr>
              <a:t>Specify information required – </a:t>
            </a:r>
            <a:r>
              <a:rPr lang="en-GB" sz="3200" b="1" dirty="0">
                <a:solidFill>
                  <a:schemeClr val="bg1"/>
                </a:solidFill>
                <a:effectLst/>
                <a:ea typeface="Calibri" panose="020F0502020204030204" pitchFamily="34" charset="0"/>
                <a:cs typeface="Times New Roman" panose="02020603050405020304" pitchFamily="18" charset="0"/>
              </a:rPr>
              <a:t>Data requirements</a:t>
            </a:r>
          </a:p>
          <a:p>
            <a:pPr marL="457200" indent="-457200">
              <a:buFont typeface="+mj-lt"/>
              <a:buAutoNum type="arabicPeriod"/>
            </a:pPr>
            <a:r>
              <a:rPr lang="en-GB" sz="3200" dirty="0">
                <a:solidFill>
                  <a:schemeClr val="bg1"/>
                </a:solidFill>
                <a:effectLst/>
                <a:ea typeface="Calibri" panose="020F0502020204030204" pitchFamily="34" charset="0"/>
                <a:cs typeface="Times New Roman" panose="02020603050405020304" pitchFamily="18" charset="0"/>
              </a:rPr>
              <a:t>Decide how to get that information – </a:t>
            </a:r>
            <a:r>
              <a:rPr lang="en-GB" sz="3200" b="1" dirty="0">
                <a:solidFill>
                  <a:schemeClr val="bg1"/>
                </a:solidFill>
                <a:effectLst/>
                <a:ea typeface="Calibri" panose="020F0502020204030204" pitchFamily="34" charset="0"/>
                <a:cs typeface="Times New Roman" panose="02020603050405020304" pitchFamily="18" charset="0"/>
              </a:rPr>
              <a:t>Method/Research tools</a:t>
            </a:r>
          </a:p>
          <a:p>
            <a:pPr marL="457200" indent="-457200">
              <a:buFont typeface="+mj-lt"/>
              <a:buAutoNum type="arabicPeriod"/>
            </a:pPr>
            <a:r>
              <a:rPr lang="en-GB" sz="3200" dirty="0">
                <a:solidFill>
                  <a:schemeClr val="bg1"/>
                </a:solidFill>
                <a:effectLst/>
                <a:ea typeface="Calibri" panose="020F0502020204030204" pitchFamily="34" charset="0"/>
                <a:cs typeface="Times New Roman" panose="02020603050405020304" pitchFamily="18" charset="0"/>
              </a:rPr>
              <a:t>How to use this information – </a:t>
            </a:r>
            <a:r>
              <a:rPr lang="en-GB" sz="3200" b="1" dirty="0">
                <a:solidFill>
                  <a:schemeClr val="bg1"/>
                </a:solidFill>
                <a:effectLst/>
                <a:ea typeface="Calibri" panose="020F0502020204030204" pitchFamily="34" charset="0"/>
                <a:cs typeface="Times New Roman" panose="02020603050405020304" pitchFamily="18" charset="0"/>
              </a:rPr>
              <a:t>Data analysis</a:t>
            </a:r>
          </a:p>
          <a:p>
            <a:pPr marL="457200" indent="-457200">
              <a:buFont typeface="+mj-lt"/>
              <a:buAutoNum type="arabicPeriod"/>
            </a:pPr>
            <a:r>
              <a:rPr lang="en-GB" sz="3200" dirty="0">
                <a:solidFill>
                  <a:schemeClr val="bg1"/>
                </a:solidFill>
                <a:effectLst/>
                <a:ea typeface="Calibri" panose="020F0502020204030204" pitchFamily="34" charset="0"/>
                <a:cs typeface="Times New Roman" panose="02020603050405020304" pitchFamily="18" charset="0"/>
              </a:rPr>
              <a:t>Interpret the information with respect to the aim – </a:t>
            </a:r>
            <a:r>
              <a:rPr lang="en-GB" sz="3200" b="1" dirty="0">
                <a:solidFill>
                  <a:schemeClr val="bg1"/>
                </a:solidFill>
                <a:effectLst/>
                <a:ea typeface="Calibri" panose="020F0502020204030204" pitchFamily="34" charset="0"/>
                <a:cs typeface="Times New Roman" panose="02020603050405020304" pitchFamily="18" charset="0"/>
              </a:rPr>
              <a:t>Discussion/Conclusion</a:t>
            </a:r>
            <a:r>
              <a:rPr lang="en-GB" sz="3200" b="1" dirty="0">
                <a:solidFill>
                  <a:schemeClr val="bg1"/>
                </a:solidFill>
                <a:effectLst/>
              </a:rPr>
              <a:t> </a:t>
            </a:r>
            <a:endParaRPr lang="en-GB" sz="3200" b="1" dirty="0">
              <a:solidFill>
                <a:schemeClr val="bg1"/>
              </a:solidFill>
            </a:endParaRPr>
          </a:p>
        </p:txBody>
      </p:sp>
    </p:spTree>
    <p:extLst>
      <p:ext uri="{BB962C8B-B14F-4D97-AF65-F5344CB8AC3E}">
        <p14:creationId xmlns:p14="http://schemas.microsoft.com/office/powerpoint/2010/main" val="46528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EC99AC-D2C1-270D-6A27-3E8E71323CB7}"/>
              </a:ext>
            </a:extLst>
          </p:cNvPr>
          <p:cNvSpPr txBox="1"/>
          <p:nvPr/>
        </p:nvSpPr>
        <p:spPr>
          <a:xfrm>
            <a:off x="587375" y="759132"/>
            <a:ext cx="11017250" cy="4524315"/>
          </a:xfrm>
          <a:prstGeom prst="rect">
            <a:avLst/>
          </a:prstGeom>
          <a:noFill/>
        </p:spPr>
        <p:txBody>
          <a:bodyPr wrap="square">
            <a:spAutoFit/>
          </a:bodyPr>
          <a:lstStyle/>
          <a:p>
            <a:pPr algn="l"/>
            <a:r>
              <a:rPr lang="en-GB" sz="5400" b="1" i="0" dirty="0">
                <a:solidFill>
                  <a:srgbClr val="000000"/>
                </a:solidFill>
                <a:effectLst/>
              </a:rPr>
              <a:t>What is research?</a:t>
            </a:r>
          </a:p>
          <a:p>
            <a:pPr algn="l"/>
            <a:br>
              <a:rPr lang="en-GB" b="1" i="1" dirty="0">
                <a:solidFill>
                  <a:srgbClr val="000000"/>
                </a:solidFill>
                <a:effectLst/>
              </a:rPr>
            </a:br>
            <a:r>
              <a:rPr lang="en-GB" sz="3600" b="1" i="1" dirty="0">
                <a:solidFill>
                  <a:srgbClr val="000000"/>
                </a:solidFill>
                <a:effectLst/>
              </a:rPr>
              <a:t>The systematic investigation into and study of materials, sources, etc, in order to establish facts and reach new conclusions and endeavouring to discover new or collate old facts etc by the scientific study of a subject or by a course of critical investigation.</a:t>
            </a:r>
            <a:endParaRPr lang="en-GB" sz="3600" b="0" i="0" dirty="0">
              <a:solidFill>
                <a:srgbClr val="000000"/>
              </a:solidFill>
              <a:effectLst/>
            </a:endParaRPr>
          </a:p>
        </p:txBody>
      </p:sp>
    </p:spTree>
    <p:extLst>
      <p:ext uri="{BB962C8B-B14F-4D97-AF65-F5344CB8AC3E}">
        <p14:creationId xmlns:p14="http://schemas.microsoft.com/office/powerpoint/2010/main" val="1893293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438B6A3-B350-FD3D-CA4D-F5A13D68D3B1}"/>
              </a:ext>
            </a:extLst>
          </p:cNvPr>
          <p:cNvSpPr txBox="1"/>
          <p:nvPr/>
        </p:nvSpPr>
        <p:spPr>
          <a:xfrm>
            <a:off x="587375" y="962466"/>
            <a:ext cx="11017250" cy="3561616"/>
          </a:xfrm>
          <a:prstGeom prst="rect">
            <a:avLst/>
          </a:prstGeom>
          <a:noFill/>
        </p:spPr>
        <p:txBody>
          <a:bodyPr wrap="square">
            <a:spAutoFit/>
          </a:bodyPr>
          <a:lstStyle/>
          <a:p>
            <a:pPr>
              <a:lnSpc>
                <a:spcPct val="107000"/>
              </a:lnSpc>
              <a:spcAft>
                <a:spcPts val="800"/>
              </a:spcAft>
            </a:pPr>
            <a:r>
              <a:rPr lang="en-GB" sz="3600" dirty="0">
                <a:solidFill>
                  <a:schemeClr val="bg1"/>
                </a:solidFill>
                <a:effectLst/>
                <a:ea typeface="Calibri" panose="020F0502020204030204" pitchFamily="34" charset="0"/>
                <a:cs typeface="Times New Roman" panose="02020603050405020304" pitchFamily="18" charset="0"/>
              </a:rPr>
              <a:t>The importance of DATA</a:t>
            </a:r>
            <a:br>
              <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GB"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en-GB" sz="2800" dirty="0">
                <a:solidFill>
                  <a:schemeClr val="bg1"/>
                </a:solidFill>
                <a:effectLst/>
                <a:ea typeface="Calibri" panose="020F0502020204030204" pitchFamily="34" charset="0"/>
                <a:cs typeface="Times New Roman" panose="02020603050405020304" pitchFamily="18" charset="0"/>
              </a:rPr>
              <a:t>You cannot undertake research without some form of data</a:t>
            </a:r>
            <a:endParaRPr lang="en-GB" sz="2800" dirty="0">
              <a:solidFill>
                <a:schemeClr val="bg1"/>
              </a:solidFill>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en-GB" sz="2800" dirty="0">
                <a:solidFill>
                  <a:schemeClr val="bg1"/>
                </a:solidFill>
                <a:effectLst/>
                <a:ea typeface="Calibri" panose="020F0502020204030204" pitchFamily="34" charset="0"/>
                <a:cs typeface="Times New Roman" panose="02020603050405020304" pitchFamily="18" charset="0"/>
              </a:rPr>
              <a:t>You must be generating your OWN results, not just talking about someone else’s</a:t>
            </a:r>
            <a:endParaRPr lang="en-GB" sz="2800" dirty="0">
              <a:solidFill>
                <a:schemeClr val="bg1"/>
              </a:solidFill>
              <a:ea typeface="Calibri" panose="020F0502020204030204" pitchFamily="34" charset="0"/>
              <a:cs typeface="Times New Roman" panose="02020603050405020304" pitchFamily="18" charset="0"/>
            </a:endParaRPr>
          </a:p>
          <a:p>
            <a:pPr marL="457200" indent="-457200">
              <a:lnSpc>
                <a:spcPct val="107000"/>
              </a:lnSpc>
              <a:spcAft>
                <a:spcPts val="800"/>
              </a:spcAft>
              <a:buFont typeface="Arial" panose="020B0604020202020204" pitchFamily="34" charset="0"/>
              <a:buChar char="•"/>
            </a:pPr>
            <a:r>
              <a:rPr lang="en-GB" sz="2800" dirty="0">
                <a:solidFill>
                  <a:schemeClr val="bg1"/>
                </a:solidFill>
                <a:effectLst/>
                <a:ea typeface="Calibri" panose="020F0502020204030204" pitchFamily="34" charset="0"/>
                <a:cs typeface="Times New Roman" panose="02020603050405020304" pitchFamily="18" charset="0"/>
              </a:rPr>
              <a:t>This means collecting and analysing data, and then drawing conclusions based on your understanding of theory</a:t>
            </a:r>
            <a:endParaRPr lang="en-GB" sz="2800" dirty="0">
              <a:solidFill>
                <a:schemeClr val="bg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7154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A231D5-C397-C70F-3ED7-DE546D70D857}"/>
              </a:ext>
            </a:extLst>
          </p:cNvPr>
          <p:cNvSpPr txBox="1"/>
          <p:nvPr/>
        </p:nvSpPr>
        <p:spPr>
          <a:xfrm>
            <a:off x="587375" y="1234515"/>
            <a:ext cx="11017250" cy="3416320"/>
          </a:xfrm>
          <a:prstGeom prst="rect">
            <a:avLst/>
          </a:prstGeom>
          <a:noFill/>
        </p:spPr>
        <p:txBody>
          <a:bodyPr wrap="square">
            <a:spAutoFit/>
          </a:bodyPr>
          <a:lstStyle/>
          <a:p>
            <a:r>
              <a:rPr lang="en-GB" sz="3600" b="0" i="0" dirty="0">
                <a:solidFill>
                  <a:srgbClr val="000000"/>
                </a:solidFill>
                <a:effectLst/>
              </a:rPr>
              <a:t>Research involves conducting academic investigations under the guidance of tutors or research supervisors. It provides students with an opportunity to engage in hands-on learning, develop critical thinking skills, and contribute to the advancement of knowledge in their field of interest.</a:t>
            </a:r>
            <a:endParaRPr lang="en-GB" sz="3600" dirty="0">
              <a:solidFill>
                <a:srgbClr val="000000"/>
              </a:solidFill>
            </a:endParaRPr>
          </a:p>
        </p:txBody>
      </p:sp>
    </p:spTree>
    <p:extLst>
      <p:ext uri="{BB962C8B-B14F-4D97-AF65-F5344CB8AC3E}">
        <p14:creationId xmlns:p14="http://schemas.microsoft.com/office/powerpoint/2010/main" val="1219937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604980-3C8B-8772-86E8-B65C691488DF}"/>
              </a:ext>
            </a:extLst>
          </p:cNvPr>
          <p:cNvSpPr txBox="1"/>
          <p:nvPr/>
        </p:nvSpPr>
        <p:spPr>
          <a:xfrm>
            <a:off x="587375" y="1390926"/>
            <a:ext cx="11017250" cy="3416320"/>
          </a:xfrm>
          <a:prstGeom prst="rect">
            <a:avLst/>
          </a:prstGeom>
          <a:noFill/>
        </p:spPr>
        <p:txBody>
          <a:bodyPr wrap="square">
            <a:spAutoFit/>
          </a:bodyPr>
          <a:lstStyle/>
          <a:p>
            <a:pPr algn="l"/>
            <a:r>
              <a:rPr lang="en-GB" sz="3600" b="1" dirty="0">
                <a:solidFill>
                  <a:schemeClr val="bg2"/>
                </a:solidFill>
              </a:rPr>
              <a:t>1. </a:t>
            </a:r>
            <a:r>
              <a:rPr lang="en-GB" sz="3600" b="1" i="0" dirty="0">
                <a:solidFill>
                  <a:schemeClr val="bg2"/>
                </a:solidFill>
                <a:effectLst/>
              </a:rPr>
              <a:t>Identifying a research area:</a:t>
            </a:r>
            <a:r>
              <a:rPr lang="en-GB" sz="3600" b="0" i="0" dirty="0">
                <a:solidFill>
                  <a:schemeClr val="bg2"/>
                </a:solidFill>
                <a:effectLst/>
              </a:rPr>
              <a:t> Students usually start by exploring various fields of study and identifying areas that align with their interests. This can involve attending research seminars, talking to professors, reading academic papers, or participating in research fairs.</a:t>
            </a:r>
          </a:p>
        </p:txBody>
      </p:sp>
    </p:spTree>
    <p:extLst>
      <p:ext uri="{BB962C8B-B14F-4D97-AF65-F5344CB8AC3E}">
        <p14:creationId xmlns:p14="http://schemas.microsoft.com/office/powerpoint/2010/main" val="18274538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316354D-6B9A-5A36-A308-493AC10333A9}"/>
              </a:ext>
            </a:extLst>
          </p:cNvPr>
          <p:cNvSpPr txBox="1"/>
          <p:nvPr/>
        </p:nvSpPr>
        <p:spPr>
          <a:xfrm>
            <a:off x="587375" y="1397078"/>
            <a:ext cx="11017250" cy="2862322"/>
          </a:xfrm>
          <a:prstGeom prst="rect">
            <a:avLst/>
          </a:prstGeom>
          <a:noFill/>
        </p:spPr>
        <p:txBody>
          <a:bodyPr wrap="square">
            <a:spAutoFit/>
          </a:bodyPr>
          <a:lstStyle/>
          <a:p>
            <a:pPr algn="l"/>
            <a:r>
              <a:rPr lang="en-GB" sz="3600" b="1" i="0" dirty="0">
                <a:solidFill>
                  <a:schemeClr val="bg2"/>
                </a:solidFill>
                <a:effectLst/>
              </a:rPr>
              <a:t>2. Supervisor:</a:t>
            </a:r>
            <a:r>
              <a:rPr lang="en-GB" sz="3600" b="0" i="0" dirty="0">
                <a:solidFill>
                  <a:schemeClr val="bg2"/>
                </a:solidFill>
                <a:effectLst/>
              </a:rPr>
              <a:t> Once an area of interest is identified, students typically will be allocated a supervisor. The supervisor provides guidance, helps define the research project, and supports the student throughout the research process.</a:t>
            </a:r>
          </a:p>
        </p:txBody>
      </p:sp>
    </p:spTree>
    <p:extLst>
      <p:ext uri="{BB962C8B-B14F-4D97-AF65-F5344CB8AC3E}">
        <p14:creationId xmlns:p14="http://schemas.microsoft.com/office/powerpoint/2010/main" val="2455366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04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DEAB3C-D2A5-6F1C-7E0D-C140272D6126}"/>
              </a:ext>
            </a:extLst>
          </p:cNvPr>
          <p:cNvSpPr txBox="1"/>
          <p:nvPr/>
        </p:nvSpPr>
        <p:spPr>
          <a:xfrm>
            <a:off x="587375" y="1282641"/>
            <a:ext cx="11017250" cy="3416320"/>
          </a:xfrm>
          <a:prstGeom prst="rect">
            <a:avLst/>
          </a:prstGeom>
          <a:noFill/>
        </p:spPr>
        <p:txBody>
          <a:bodyPr wrap="square">
            <a:spAutoFit/>
          </a:bodyPr>
          <a:lstStyle/>
          <a:p>
            <a:pPr algn="l"/>
            <a:r>
              <a:rPr lang="en-GB" sz="3600" b="1" i="0" dirty="0">
                <a:solidFill>
                  <a:schemeClr val="bg2"/>
                </a:solidFill>
                <a:effectLst/>
              </a:rPr>
              <a:t>3. Designing the research project:</a:t>
            </a:r>
            <a:r>
              <a:rPr lang="en-GB" sz="3600" b="0" i="0" dirty="0">
                <a:solidFill>
                  <a:schemeClr val="bg2"/>
                </a:solidFill>
                <a:effectLst/>
              </a:rPr>
              <a:t> The student and supervisor work together to develop a research question or hypothesis and design a methodology to address it. This includes determining the scope of the project, selecting appropriate research methods, and outlining a timeline for completion.</a:t>
            </a:r>
          </a:p>
        </p:txBody>
      </p:sp>
    </p:spTree>
    <p:extLst>
      <p:ext uri="{BB962C8B-B14F-4D97-AF65-F5344CB8AC3E}">
        <p14:creationId xmlns:p14="http://schemas.microsoft.com/office/powerpoint/2010/main" val="2504701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400EFC-6D67-CA2D-3411-9DCBDCE59A27}"/>
              </a:ext>
            </a:extLst>
          </p:cNvPr>
          <p:cNvSpPr txBox="1"/>
          <p:nvPr/>
        </p:nvSpPr>
        <p:spPr>
          <a:xfrm>
            <a:off x="587376" y="1443841"/>
            <a:ext cx="11017250" cy="3970318"/>
          </a:xfrm>
          <a:prstGeom prst="rect">
            <a:avLst/>
          </a:prstGeom>
          <a:noFill/>
        </p:spPr>
        <p:txBody>
          <a:bodyPr wrap="square">
            <a:spAutoFit/>
          </a:bodyPr>
          <a:lstStyle/>
          <a:p>
            <a:pPr algn="l"/>
            <a:r>
              <a:rPr lang="en-GB" sz="3600" b="1" i="0" dirty="0">
                <a:solidFill>
                  <a:schemeClr val="bg2"/>
                </a:solidFill>
                <a:effectLst/>
              </a:rPr>
              <a:t>4. Conducting the research:</a:t>
            </a:r>
            <a:r>
              <a:rPr lang="en-GB" sz="3600" b="0" i="0" dirty="0">
                <a:solidFill>
                  <a:schemeClr val="bg2"/>
                </a:solidFill>
                <a:effectLst/>
              </a:rPr>
              <a:t> The student collects and analyses data, performs experiments, or conducts literature reviews, depending on the nature of the research project. This stage may involve working in a laboratory, conducting fieldwork, or using computational tools for data analysis.</a:t>
            </a:r>
          </a:p>
        </p:txBody>
      </p:sp>
    </p:spTree>
    <p:extLst>
      <p:ext uri="{BB962C8B-B14F-4D97-AF65-F5344CB8AC3E}">
        <p14:creationId xmlns:p14="http://schemas.microsoft.com/office/powerpoint/2010/main" val="408979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8274CF-ED79-DDC1-E476-6F7CDB37E8A5}"/>
              </a:ext>
            </a:extLst>
          </p:cNvPr>
          <p:cNvSpPr txBox="1"/>
          <p:nvPr/>
        </p:nvSpPr>
        <p:spPr>
          <a:xfrm>
            <a:off x="587375" y="1908283"/>
            <a:ext cx="11017250" cy="2862322"/>
          </a:xfrm>
          <a:prstGeom prst="rect">
            <a:avLst/>
          </a:prstGeom>
          <a:noFill/>
        </p:spPr>
        <p:txBody>
          <a:bodyPr wrap="square">
            <a:spAutoFit/>
          </a:bodyPr>
          <a:lstStyle/>
          <a:p>
            <a:pPr algn="l"/>
            <a:r>
              <a:rPr lang="en-GB" sz="3600" b="1" i="0" dirty="0">
                <a:solidFill>
                  <a:schemeClr val="bg2"/>
                </a:solidFill>
                <a:effectLst/>
                <a:latin typeface="system-ui"/>
              </a:rPr>
              <a:t>5. Documenting the findings:</a:t>
            </a:r>
            <a:r>
              <a:rPr lang="en-GB" sz="3600" b="0" i="0" dirty="0">
                <a:solidFill>
                  <a:schemeClr val="bg2"/>
                </a:solidFill>
                <a:effectLst/>
                <a:latin typeface="system-ui"/>
              </a:rPr>
              <a:t> The student organises the research findings and prepares a report or thesis that presents the methodology, results, and conclusions. The report may also include a literature review and discussion of the implications of the findings.</a:t>
            </a:r>
          </a:p>
        </p:txBody>
      </p:sp>
    </p:spTree>
    <p:extLst>
      <p:ext uri="{BB962C8B-B14F-4D97-AF65-F5344CB8AC3E}">
        <p14:creationId xmlns:p14="http://schemas.microsoft.com/office/powerpoint/2010/main" val="35377540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505D5A-E7C8-A392-A16A-102A4C141AC6}"/>
              </a:ext>
            </a:extLst>
          </p:cNvPr>
          <p:cNvSpPr txBox="1"/>
          <p:nvPr/>
        </p:nvSpPr>
        <p:spPr>
          <a:xfrm>
            <a:off x="587375" y="1619526"/>
            <a:ext cx="11017250" cy="2862322"/>
          </a:xfrm>
          <a:prstGeom prst="rect">
            <a:avLst/>
          </a:prstGeom>
          <a:noFill/>
        </p:spPr>
        <p:txBody>
          <a:bodyPr wrap="square">
            <a:spAutoFit/>
          </a:bodyPr>
          <a:lstStyle/>
          <a:p>
            <a:pPr algn="l"/>
            <a:r>
              <a:rPr lang="en-GB" sz="3600" b="1" i="0" dirty="0">
                <a:solidFill>
                  <a:schemeClr val="bg2"/>
                </a:solidFill>
                <a:effectLst/>
                <a:latin typeface="system-ui"/>
              </a:rPr>
              <a:t>6. Presenting the research:</a:t>
            </a:r>
            <a:r>
              <a:rPr lang="en-GB" sz="3600" b="0" i="0" dirty="0">
                <a:solidFill>
                  <a:schemeClr val="bg2"/>
                </a:solidFill>
                <a:effectLst/>
                <a:latin typeface="system-ui"/>
              </a:rPr>
              <a:t> Researchers often have the opportunity to present their work at research conferences, symposiums, or departmental events. This allows them to share their findings with peers and tutors and receive feedback on their work.</a:t>
            </a:r>
          </a:p>
        </p:txBody>
      </p:sp>
    </p:spTree>
    <p:extLst>
      <p:ext uri="{BB962C8B-B14F-4D97-AF65-F5344CB8AC3E}">
        <p14:creationId xmlns:p14="http://schemas.microsoft.com/office/powerpoint/2010/main" val="328353626"/>
      </p:ext>
    </p:extLst>
  </p:cSld>
  <p:clrMapOvr>
    <a:masterClrMapping/>
  </p:clrMapOvr>
</p:sld>
</file>

<file path=ppt/theme/theme1.xml><?xml version="1.0" encoding="utf-8"?>
<a:theme xmlns:a="http://schemas.openxmlformats.org/drawingml/2006/main" name="Office Theme">
  <a:themeElements>
    <a:clrScheme name="Solent">
      <a:dk1>
        <a:srgbClr val="1D2136"/>
      </a:dk1>
      <a:lt1>
        <a:srgbClr val="FFFFFF"/>
      </a:lt1>
      <a:dk2>
        <a:srgbClr val="1D2136"/>
      </a:dk2>
      <a:lt2>
        <a:srgbClr val="FFFFFF"/>
      </a:lt2>
      <a:accent1>
        <a:srgbClr val="CD1423"/>
      </a:accent1>
      <a:accent2>
        <a:srgbClr val="1D2136"/>
      </a:accent2>
      <a:accent3>
        <a:srgbClr val="C6C745"/>
      </a:accent3>
      <a:accent4>
        <a:srgbClr val="FF4D00"/>
      </a:accent4>
      <a:accent5>
        <a:srgbClr val="01C3DE"/>
      </a:accent5>
      <a:accent6>
        <a:srgbClr val="C9267D"/>
      </a:accent6>
      <a:hlink>
        <a:srgbClr val="01C3DE"/>
      </a:hlink>
      <a:folHlink>
        <a:srgbClr val="1D2136"/>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TotalTime>
  <Words>1086</Words>
  <Application>Microsoft Macintosh PowerPoint</Application>
  <PresentationFormat>Widescreen</PresentationFormat>
  <Paragraphs>53</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system-ui</vt:lpstr>
      <vt:lpstr>Trebuchet MS</vt:lpstr>
      <vt:lpstr>Office Theme</vt:lpstr>
      <vt:lpstr>Introduction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Brunt</dc:creator>
  <cp:lastModifiedBy>Martin Reid</cp:lastModifiedBy>
  <cp:revision>55</cp:revision>
  <dcterms:created xsi:type="dcterms:W3CDTF">2022-07-09T15:13:12Z</dcterms:created>
  <dcterms:modified xsi:type="dcterms:W3CDTF">2023-07-03T22:57:24Z</dcterms:modified>
</cp:coreProperties>
</file>